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40"/>
  </p:notesMasterIdLst>
  <p:sldIdLst>
    <p:sldId id="358" r:id="rId2"/>
    <p:sldId id="395" r:id="rId3"/>
    <p:sldId id="405" r:id="rId4"/>
    <p:sldId id="359" r:id="rId5"/>
    <p:sldId id="396" r:id="rId6"/>
    <p:sldId id="386" r:id="rId7"/>
    <p:sldId id="360" r:id="rId8"/>
    <p:sldId id="422" r:id="rId9"/>
    <p:sldId id="411" r:id="rId10"/>
    <p:sldId id="380" r:id="rId11"/>
    <p:sldId id="425" r:id="rId12"/>
    <p:sldId id="424" r:id="rId13"/>
    <p:sldId id="361" r:id="rId14"/>
    <p:sldId id="362" r:id="rId15"/>
    <p:sldId id="385" r:id="rId16"/>
    <p:sldId id="364" r:id="rId17"/>
    <p:sldId id="397" r:id="rId18"/>
    <p:sldId id="406" r:id="rId19"/>
    <p:sldId id="365" r:id="rId20"/>
    <p:sldId id="403" r:id="rId21"/>
    <p:sldId id="366" r:id="rId22"/>
    <p:sldId id="399" r:id="rId23"/>
    <p:sldId id="398" r:id="rId24"/>
    <p:sldId id="367" r:id="rId25"/>
    <p:sldId id="368" r:id="rId26"/>
    <p:sldId id="369" r:id="rId27"/>
    <p:sldId id="370" r:id="rId28"/>
    <p:sldId id="371" r:id="rId29"/>
    <p:sldId id="389" r:id="rId30"/>
    <p:sldId id="407" r:id="rId31"/>
    <p:sldId id="409" r:id="rId32"/>
    <p:sldId id="408" r:id="rId33"/>
    <p:sldId id="410" r:id="rId34"/>
    <p:sldId id="372" r:id="rId35"/>
    <p:sldId id="373" r:id="rId36"/>
    <p:sldId id="374" r:id="rId37"/>
    <p:sldId id="383" r:id="rId38"/>
    <p:sldId id="375"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4414"/>
    <a:srgbClr val="FB4C1E"/>
    <a:srgbClr val="E9E2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9707" autoAdjust="0"/>
    <p:restoredTop sz="94660"/>
  </p:normalViewPr>
  <p:slideViewPr>
    <p:cSldViewPr>
      <p:cViewPr varScale="1">
        <p:scale>
          <a:sx n="82" d="100"/>
          <a:sy n="82" d="100"/>
        </p:scale>
        <p:origin x="939" y="73"/>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E21E15-C0D0-4351-B3F9-8DD2A6B35E86}" type="datetimeFigureOut">
              <a:rPr lang="zh-CN" altLang="en-US" smtClean="0"/>
              <a:t>2022/4/13</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281918-FFFC-4FC9-A557-6C56D590E5AB}" type="slidenum">
              <a:rPr lang="zh-CN" altLang="en-US" smtClean="0"/>
              <a:t>‹#›</a:t>
            </a:fld>
            <a:endParaRPr lang="zh-CN" altLang="en-US"/>
          </a:p>
        </p:txBody>
      </p:sp>
    </p:spTree>
    <p:extLst>
      <p:ext uri="{BB962C8B-B14F-4D97-AF65-F5344CB8AC3E}">
        <p14:creationId xmlns:p14="http://schemas.microsoft.com/office/powerpoint/2010/main" val="3878631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a:t>
            </a:fld>
            <a:endParaRPr lang="zh-CN" altLang="en-US"/>
          </a:p>
        </p:txBody>
      </p:sp>
    </p:spTree>
    <p:extLst>
      <p:ext uri="{BB962C8B-B14F-4D97-AF65-F5344CB8AC3E}">
        <p14:creationId xmlns:p14="http://schemas.microsoft.com/office/powerpoint/2010/main" val="3532208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281918-FFFC-4FC9-A557-6C56D590E5AB}" type="slidenum">
              <a:rPr lang="zh-CN" altLang="en-US" smtClean="0"/>
              <a:t>18</a:t>
            </a:fld>
            <a:endParaRPr lang="zh-CN" altLang="en-US"/>
          </a:p>
        </p:txBody>
      </p:sp>
    </p:spTree>
    <p:extLst>
      <p:ext uri="{BB962C8B-B14F-4D97-AF65-F5344CB8AC3E}">
        <p14:creationId xmlns:p14="http://schemas.microsoft.com/office/powerpoint/2010/main" val="393366602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 name="矩形 2"/>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3517900" y="2013857"/>
            <a:ext cx="4826000" cy="1555200"/>
            <a:chOff x="2159000" y="2021114"/>
            <a:chExt cx="4826000" cy="1296000"/>
          </a:xfrm>
        </p:grpSpPr>
        <p:sp>
          <p:nvSpPr>
            <p:cNvPr id="4" name="矩形 3"/>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5500" b="1" spc="300" dirty="0">
                  <a:solidFill>
                    <a:srgbClr val="DDD2B5">
                      <a:lumMod val="40000"/>
                      <a:lumOff val="60000"/>
                    </a:srgbClr>
                  </a:solidFill>
                  <a:latin typeface="华文细黑" pitchFamily="2" charset="-122"/>
                  <a:ea typeface="华文细黑" pitchFamily="2" charset="-122"/>
                </a:rPr>
                <a:t>市场营销原理</a:t>
              </a:r>
            </a:p>
          </p:txBody>
        </p:sp>
        <p:sp>
          <p:nvSpPr>
            <p:cNvPr id="5" name="TextBox 4"/>
            <p:cNvSpPr txBox="1"/>
            <p:nvPr userDrawn="1"/>
          </p:nvSpPr>
          <p:spPr>
            <a:xfrm>
              <a:off x="2273300" y="2044700"/>
              <a:ext cx="4572000" cy="384721"/>
            </a:xfrm>
            <a:prstGeom prst="rect">
              <a:avLst/>
            </a:prstGeom>
            <a:noFill/>
          </p:spPr>
          <p:txBody>
            <a:bodyPr wrap="square" rtlCol="0">
              <a:spAutoFit/>
            </a:bodyPr>
            <a:lstStyle/>
            <a:p>
              <a:pPr algn="dist" eaLnBrk="0" fontAlgn="base" hangingPunct="0">
                <a:spcBef>
                  <a:spcPct val="0"/>
                </a:spcBef>
                <a:spcAft>
                  <a:spcPct val="0"/>
                </a:spcAft>
              </a:pPr>
              <a:r>
                <a:rPr lang="en-US" altLang="zh-CN" sz="2400" dirty="0">
                  <a:solidFill>
                    <a:srgbClr val="DDD2B5">
                      <a:lumMod val="40000"/>
                      <a:lumOff val="60000"/>
                    </a:srgbClr>
                  </a:solidFill>
                  <a:latin typeface="Bauhaus 93" pitchFamily="82" charset="0"/>
                </a:rPr>
                <a:t>PRINCIPLES OF MARKETING</a:t>
              </a:r>
              <a:endParaRPr lang="zh-CN" altLang="en-US" sz="2400" dirty="0">
                <a:solidFill>
                  <a:srgbClr val="DDD2B5">
                    <a:lumMod val="40000"/>
                    <a:lumOff val="60000"/>
                  </a:srgbClr>
                </a:solidFill>
                <a:latin typeface="Bauhaus 93" pitchFamily="82" charset="0"/>
              </a:endParaRPr>
            </a:p>
          </p:txBody>
        </p:sp>
      </p:grpSp>
      <p:sp>
        <p:nvSpPr>
          <p:cNvPr id="7" name="TextBox 6"/>
          <p:cNvSpPr txBox="1"/>
          <p:nvPr userDrawn="1"/>
        </p:nvSpPr>
        <p:spPr>
          <a:xfrm>
            <a:off x="6400800" y="3581400"/>
            <a:ext cx="2108200" cy="400110"/>
          </a:xfrm>
          <a:prstGeom prst="rect">
            <a:avLst/>
          </a:prstGeom>
          <a:noFill/>
        </p:spPr>
        <p:txBody>
          <a:bodyPr wrap="square" rtlCol="0">
            <a:spAutoFit/>
          </a:bodyPr>
          <a:lstStyle/>
          <a:p>
            <a:pPr algn="r" eaLnBrk="0" fontAlgn="base" hangingPunct="0">
              <a:spcBef>
                <a:spcPct val="0"/>
              </a:spcBef>
              <a:spcAft>
                <a:spcPct val="0"/>
              </a:spcAft>
            </a:pPr>
            <a:r>
              <a:rPr lang="zh-CN" altLang="en-US" sz="2000" dirty="0">
                <a:solidFill>
                  <a:srgbClr val="DDD2B5">
                    <a:lumMod val="40000"/>
                    <a:lumOff val="60000"/>
                  </a:srgbClr>
                </a:solidFill>
                <a:latin typeface="方正大标宋简体" pitchFamily="65" charset="-122"/>
                <a:ea typeface="方正大标宋简体" pitchFamily="65" charset="-122"/>
              </a:rPr>
              <a:t>（第</a:t>
            </a:r>
            <a:r>
              <a:rPr lang="en-US" altLang="zh-CN" sz="2000" b="1" dirty="0">
                <a:solidFill>
                  <a:srgbClr val="DDD2B5">
                    <a:lumMod val="40000"/>
                    <a:lumOff val="60000"/>
                  </a:srgbClr>
                </a:solidFill>
                <a:latin typeface="Bodoni MT Black" pitchFamily="18" charset="0"/>
                <a:ea typeface="方正大标宋简体" pitchFamily="65" charset="-122"/>
              </a:rPr>
              <a:t>13</a:t>
            </a:r>
            <a:r>
              <a:rPr lang="zh-CN" altLang="en-US" sz="2000" dirty="0">
                <a:solidFill>
                  <a:srgbClr val="DDD2B5">
                    <a:lumMod val="40000"/>
                    <a:lumOff val="60000"/>
                  </a:srgbClr>
                </a:solidFill>
                <a:latin typeface="方正大标宋简体" pitchFamily="65" charset="-122"/>
                <a:ea typeface="方正大标宋简体" pitchFamily="65" charset="-122"/>
              </a:rPr>
              <a:t>版）</a:t>
            </a:r>
          </a:p>
        </p:txBody>
      </p:sp>
      <p:sp>
        <p:nvSpPr>
          <p:cNvPr id="8" name="TextBox 7"/>
          <p:cNvSpPr txBox="1"/>
          <p:nvPr userDrawn="1"/>
        </p:nvSpPr>
        <p:spPr>
          <a:xfrm>
            <a:off x="1287463" y="4724401"/>
            <a:ext cx="6734175" cy="646331"/>
          </a:xfrm>
          <a:prstGeom prst="rect">
            <a:avLst/>
          </a:prstGeom>
          <a:noFill/>
        </p:spPr>
        <p:txBody>
          <a:bodyPr wrap="square" rtlCol="0">
            <a:spAutoFit/>
          </a:bodyPr>
          <a:lstStyle/>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sp>
        <p:nvSpPr>
          <p:cNvPr id="9" name="矩形 8"/>
          <p:cNvSpPr/>
          <p:nvPr userDrawn="1"/>
        </p:nvSpPr>
        <p:spPr>
          <a:xfrm>
            <a:off x="7755812" y="4689354"/>
            <a:ext cx="697627" cy="707886"/>
          </a:xfrm>
          <a:prstGeom prst="rect">
            <a:avLst/>
          </a:prstGeom>
        </p:spPr>
        <p:txBody>
          <a:bodyPr wrap="none">
            <a:spAutoFit/>
          </a:bodyPr>
          <a:lstStyle/>
          <a:p>
            <a:pPr algn="r" eaLnBrk="0" fontAlgn="base" hangingPunct="0">
              <a:spcBef>
                <a:spcPct val="0"/>
              </a:spcBef>
              <a:spcAft>
                <a:spcPct val="0"/>
              </a:spcAft>
              <a:defRPr/>
            </a:pPr>
            <a:r>
              <a:rPr lang="zh-CN" altLang="en-US" sz="4000" dirty="0">
                <a:solidFill>
                  <a:srgbClr val="DDD2B5">
                    <a:lumMod val="40000"/>
                    <a:lumOff val="60000"/>
                  </a:srgbClr>
                </a:solidFill>
                <a:latin typeface="方正大标宋简体" pitchFamily="65" charset="-122"/>
                <a:ea typeface="方正大标宋简体" pitchFamily="65" charset="-122"/>
              </a:rPr>
              <a:t>著</a:t>
            </a:r>
          </a:p>
        </p:txBody>
      </p:sp>
      <p:pic>
        <p:nvPicPr>
          <p:cNvPr id="1995777" name="Picture 1"/>
          <p:cNvPicPr>
            <a:picLocks noChangeAspect="1" noChangeArrowheads="1"/>
          </p:cNvPicPr>
          <p:nvPr userDrawn="1"/>
        </p:nvPicPr>
        <p:blipFill>
          <a:blip r:embed="rId2" cstate="print"/>
          <a:srcRect/>
          <a:stretch>
            <a:fillRect/>
          </a:stretch>
        </p:blipFill>
        <p:spPr bwMode="auto">
          <a:xfrm>
            <a:off x="292101" y="5745480"/>
            <a:ext cx="1178597" cy="838201"/>
          </a:xfrm>
          <a:prstGeom prst="rect">
            <a:avLst/>
          </a:prstGeom>
          <a:noFill/>
          <a:ln w="9525">
            <a:noFill/>
            <a:miter lim="800000"/>
            <a:headEnd/>
            <a:tailEnd/>
          </a:ln>
        </p:spPr>
      </p:pic>
    </p:spTree>
    <p:extLst>
      <p:ext uri="{BB962C8B-B14F-4D97-AF65-F5344CB8AC3E}">
        <p14:creationId xmlns:p14="http://schemas.microsoft.com/office/powerpoint/2010/main" val="8414476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8664" y="273052"/>
            <a:ext cx="3094037" cy="1162050"/>
          </a:xfrm>
        </p:spPr>
        <p:txBody>
          <a:bodyPr anchor="b"/>
          <a:lstStyle>
            <a:lvl1pPr algn="l">
              <a:defRPr sz="1800" b="1"/>
            </a:lvl1pPr>
          </a:lstStyle>
          <a:p>
            <a:r>
              <a:rPr lang="zh-CN" altLang="en-US"/>
              <a:t>单击此处编辑母版标题样式</a:t>
            </a:r>
          </a:p>
        </p:txBody>
      </p:sp>
      <p:sp>
        <p:nvSpPr>
          <p:cNvPr id="3" name="内容占位符 2"/>
          <p:cNvSpPr>
            <a:spLocks noGrp="1"/>
          </p:cNvSpPr>
          <p:nvPr>
            <p:ph idx="1"/>
          </p:nvPr>
        </p:nvSpPr>
        <p:spPr>
          <a:xfrm>
            <a:off x="4089400" y="273050"/>
            <a:ext cx="4597400" cy="5853113"/>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p:cNvSpPr>
            <a:spLocks noGrp="1"/>
          </p:cNvSpPr>
          <p:nvPr>
            <p:ph type="body" sz="half" idx="2"/>
          </p:nvPr>
        </p:nvSpPr>
        <p:spPr>
          <a:xfrm>
            <a:off x="728664" y="1435102"/>
            <a:ext cx="3094037" cy="4691063"/>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DA5C8F1-4B4A-4E32-BEFF-32C89B9DAD6A}" type="slidenum">
              <a:rPr lang="en-GB" altLang="en-GB"/>
              <a:pPr/>
              <a:t>‹#›</a:t>
            </a:fld>
            <a:endParaRPr lang="en-GB" altLang="en-GB"/>
          </a:p>
        </p:txBody>
      </p:sp>
    </p:spTree>
    <p:extLst>
      <p:ext uri="{BB962C8B-B14F-4D97-AF65-F5344CB8AC3E}">
        <p14:creationId xmlns:p14="http://schemas.microsoft.com/office/powerpoint/2010/main" val="16176654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166" y="4800600"/>
            <a:ext cx="5486400" cy="566738"/>
          </a:xfrm>
        </p:spPr>
        <p:txBody>
          <a:bodyPr anchor="b"/>
          <a:lstStyle>
            <a:lvl1pPr algn="l">
              <a:defRPr sz="1800" b="1"/>
            </a:lvl1pPr>
          </a:lstStyle>
          <a:p>
            <a:r>
              <a:rPr lang="zh-CN" altLang="en-US"/>
              <a:t>单击此处编辑母版标题样式</a:t>
            </a:r>
          </a:p>
        </p:txBody>
      </p:sp>
      <p:sp>
        <p:nvSpPr>
          <p:cNvPr id="3" name="图片占位符 2"/>
          <p:cNvSpPr>
            <a:spLocks noGrp="1"/>
          </p:cNvSpPr>
          <p:nvPr>
            <p:ph type="pic" idx="1"/>
          </p:nvPr>
        </p:nvSpPr>
        <p:spPr>
          <a:xfrm>
            <a:off x="1792166" y="612775"/>
            <a:ext cx="5486400" cy="4114800"/>
          </a:xfrm>
        </p:spPr>
        <p:txBody>
          <a:bodyPr/>
          <a:lstStyle>
            <a:lvl1pPr marL="0" indent="0">
              <a:buNone/>
              <a:defRPr sz="2800"/>
            </a:lvl1pPr>
            <a:lvl2pPr marL="405185" indent="0">
              <a:buNone/>
              <a:defRPr sz="2500"/>
            </a:lvl2pPr>
            <a:lvl3pPr marL="810372" indent="0">
              <a:buNone/>
              <a:defRPr sz="2100"/>
            </a:lvl3pPr>
            <a:lvl4pPr marL="1215556" indent="0">
              <a:buNone/>
              <a:defRPr sz="1800"/>
            </a:lvl4pPr>
            <a:lvl5pPr marL="1620741" indent="0">
              <a:buNone/>
              <a:defRPr sz="1800"/>
            </a:lvl5pPr>
            <a:lvl6pPr marL="2025928" indent="0">
              <a:buNone/>
              <a:defRPr sz="1800"/>
            </a:lvl6pPr>
            <a:lvl7pPr marL="2431112" indent="0">
              <a:buNone/>
              <a:defRPr sz="1800"/>
            </a:lvl7pPr>
            <a:lvl8pPr marL="2836298" indent="0">
              <a:buNone/>
              <a:defRPr sz="1800"/>
            </a:lvl8pPr>
            <a:lvl9pPr marL="3241484" indent="0">
              <a:buNone/>
              <a:defRPr sz="1800"/>
            </a:lvl9pPr>
          </a:lstStyle>
          <a:p>
            <a:endParaRPr lang="zh-CN" altLang="en-US"/>
          </a:p>
        </p:txBody>
      </p:sp>
      <p:sp>
        <p:nvSpPr>
          <p:cNvPr id="4" name="文本占位符 3"/>
          <p:cNvSpPr>
            <a:spLocks noGrp="1"/>
          </p:cNvSpPr>
          <p:nvPr>
            <p:ph type="body" sz="half" idx="2"/>
          </p:nvPr>
        </p:nvSpPr>
        <p:spPr>
          <a:xfrm>
            <a:off x="1792166" y="5367338"/>
            <a:ext cx="5486400" cy="804862"/>
          </a:xfrm>
        </p:spPr>
        <p:txBody>
          <a:bodyPr/>
          <a:lstStyle>
            <a:lvl1pPr marL="0" indent="0">
              <a:buNone/>
              <a:defRPr sz="1200"/>
            </a:lvl1pPr>
            <a:lvl2pPr marL="405185" indent="0">
              <a:buNone/>
              <a:defRPr sz="1100"/>
            </a:lvl2pPr>
            <a:lvl3pPr marL="810372" indent="0">
              <a:buNone/>
              <a:defRPr sz="900"/>
            </a:lvl3pPr>
            <a:lvl4pPr marL="1215556" indent="0">
              <a:buNone/>
              <a:defRPr sz="800"/>
            </a:lvl4pPr>
            <a:lvl5pPr marL="1620741" indent="0">
              <a:buNone/>
              <a:defRPr sz="800"/>
            </a:lvl5pPr>
            <a:lvl6pPr marL="2025928" indent="0">
              <a:buNone/>
              <a:defRPr sz="800"/>
            </a:lvl6pPr>
            <a:lvl7pPr marL="2431112" indent="0">
              <a:buNone/>
              <a:defRPr sz="800"/>
            </a:lvl7pPr>
            <a:lvl8pPr marL="2836298" indent="0">
              <a:buNone/>
              <a:defRPr sz="800"/>
            </a:lvl8pPr>
            <a:lvl9pPr marL="3241484" indent="0">
              <a:buNone/>
              <a:defRPr sz="800"/>
            </a:lvl9pPr>
          </a:lstStyle>
          <a:p>
            <a:pPr lvl="0"/>
            <a:r>
              <a:rPr lang="zh-CN" altLang="en-US"/>
              <a:t>单击此处编辑母版文本样式</a:t>
            </a:r>
          </a:p>
        </p:txBody>
      </p:sp>
      <p:sp>
        <p:nvSpPr>
          <p:cNvPr id="5" name="灯片编号占位符 4"/>
          <p:cNvSpPr>
            <a:spLocks noGrp="1"/>
          </p:cNvSpPr>
          <p:nvPr>
            <p:ph type="sldNum" sz="quarter" idx="10"/>
          </p:nvPr>
        </p:nvSpPr>
        <p:spPr/>
        <p:txBody>
          <a:bodyPr/>
          <a:lstStyle>
            <a:lvl1pPr>
              <a:defRPr/>
            </a:lvl1pPr>
          </a:lstStyle>
          <a:p>
            <a:fld id="{BBDC4F53-7AE1-4947-8A54-70A7022909AD}" type="slidenum">
              <a:rPr lang="en-GB" altLang="en-GB"/>
              <a:pPr/>
              <a:t>‹#›</a:t>
            </a:fld>
            <a:endParaRPr lang="en-GB" altLang="en-GB"/>
          </a:p>
        </p:txBody>
      </p:sp>
    </p:spTree>
    <p:extLst>
      <p:ext uri="{BB962C8B-B14F-4D97-AF65-F5344CB8AC3E}">
        <p14:creationId xmlns:p14="http://schemas.microsoft.com/office/powerpoint/2010/main" val="4090836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A5AD8C51-29A5-49CD-8BDD-16905875B1C6}" type="slidenum">
              <a:rPr lang="en-GB" altLang="en-GB"/>
              <a:pPr/>
              <a:t>‹#›</a:t>
            </a:fld>
            <a:endParaRPr lang="en-GB" altLang="en-GB"/>
          </a:p>
        </p:txBody>
      </p:sp>
    </p:spTree>
    <p:extLst>
      <p:ext uri="{BB962C8B-B14F-4D97-AF65-F5344CB8AC3E}">
        <p14:creationId xmlns:p14="http://schemas.microsoft.com/office/powerpoint/2010/main" val="25386431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2671" y="358777"/>
            <a:ext cx="2120412" cy="5957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85800" y="358777"/>
            <a:ext cx="5876194" cy="5957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lvl1pPr>
              <a:defRPr/>
            </a:lvl1pPr>
          </a:lstStyle>
          <a:p>
            <a:fld id="{17203405-9442-4584-9CEC-155151A9E301}" type="slidenum">
              <a:rPr lang="en-GB" altLang="en-GB"/>
              <a:pPr/>
              <a:t>‹#›</a:t>
            </a:fld>
            <a:endParaRPr lang="en-GB" altLang="en-GB"/>
          </a:p>
        </p:txBody>
      </p:sp>
    </p:spTree>
    <p:extLst>
      <p:ext uri="{BB962C8B-B14F-4D97-AF65-F5344CB8AC3E}">
        <p14:creationId xmlns:p14="http://schemas.microsoft.com/office/powerpoint/2010/main" val="2350558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749301" y="358775"/>
            <a:ext cx="8073780" cy="619126"/>
          </a:xfrm>
        </p:spPr>
        <p:txBody>
          <a:bodyPr/>
          <a:lstStyle/>
          <a:p>
            <a:r>
              <a:rPr lang="zh-CN" altLang="en-US"/>
              <a:t>单击此处编辑母版标题样式</a:t>
            </a:r>
          </a:p>
        </p:txBody>
      </p:sp>
      <p:sp>
        <p:nvSpPr>
          <p:cNvPr id="3" name="内容占位符 2"/>
          <p:cNvSpPr>
            <a:spLocks noGrp="1"/>
          </p:cNvSpPr>
          <p:nvPr>
            <p:ph sz="half" idx="1"/>
          </p:nvPr>
        </p:nvSpPr>
        <p:spPr>
          <a:xfrm>
            <a:off x="762000" y="1308101"/>
            <a:ext cx="3732336"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quarter" idx="2"/>
          </p:nvPr>
        </p:nvSpPr>
        <p:spPr>
          <a:xfrm>
            <a:off x="4635012" y="1308100"/>
            <a:ext cx="4127988" cy="2427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35012" y="3887789"/>
            <a:ext cx="4127988" cy="242887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p:cNvSpPr>
            <a:spLocks noGrp="1"/>
          </p:cNvSpPr>
          <p:nvPr>
            <p:ph type="sldNum" sz="quarter" idx="10"/>
          </p:nvPr>
        </p:nvSpPr>
        <p:spPr>
          <a:xfrm>
            <a:off x="77668" y="6552200"/>
            <a:ext cx="238857" cy="169277"/>
          </a:xfrm>
        </p:spPr>
        <p:txBody>
          <a:bodyPr/>
          <a:lstStyle>
            <a:lvl1pPr>
              <a:defRPr/>
            </a:lvl1pPr>
          </a:lstStyle>
          <a:p>
            <a:fld id="{8950F835-3656-4093-9A46-E5D573F2FCCB}" type="slidenum">
              <a:rPr lang="en-GB" altLang="en-GB"/>
              <a:pPr/>
              <a:t>‹#›</a:t>
            </a:fld>
            <a:endParaRPr lang="en-GB" altLang="en-GB"/>
          </a:p>
        </p:txBody>
      </p:sp>
    </p:spTree>
    <p:extLst>
      <p:ext uri="{BB962C8B-B14F-4D97-AF65-F5344CB8AC3E}">
        <p14:creationId xmlns:p14="http://schemas.microsoft.com/office/powerpoint/2010/main" val="27801973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23900" y="358775"/>
            <a:ext cx="8099181" cy="619126"/>
          </a:xfrm>
        </p:spPr>
        <p:txBody>
          <a:bodyPr/>
          <a:lstStyle/>
          <a:p>
            <a:r>
              <a:rPr lang="zh-CN" altLang="en-US"/>
              <a:t>单击此处编辑母版标题样式</a:t>
            </a:r>
          </a:p>
        </p:txBody>
      </p:sp>
      <p:sp>
        <p:nvSpPr>
          <p:cNvPr id="3" name="表格占位符 2"/>
          <p:cNvSpPr>
            <a:spLocks noGrp="1"/>
          </p:cNvSpPr>
          <p:nvPr>
            <p:ph type="tbl" idx="1"/>
          </p:nvPr>
        </p:nvSpPr>
        <p:spPr>
          <a:xfrm>
            <a:off x="728664" y="1308101"/>
            <a:ext cx="8034337" cy="5008564"/>
          </a:xfrm>
        </p:spPr>
        <p:txBody>
          <a:bodyPr/>
          <a:lstStyle/>
          <a:p>
            <a:endParaRPr lang="zh-CN" altLang="en-US"/>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9FCDB303-7AF7-4812-959E-21D604EC4A33}" type="slidenum">
              <a:rPr lang="en-GB" altLang="en-GB"/>
              <a:pPr/>
              <a:t>‹#›</a:t>
            </a:fld>
            <a:endParaRPr lang="en-GB" altLang="en-GB" dirty="0"/>
          </a:p>
        </p:txBody>
      </p:sp>
    </p:spTree>
    <p:extLst>
      <p:ext uri="{BB962C8B-B14F-4D97-AF65-F5344CB8AC3E}">
        <p14:creationId xmlns:p14="http://schemas.microsoft.com/office/powerpoint/2010/main" val="10118273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728663" y="358775"/>
            <a:ext cx="8094418" cy="619126"/>
          </a:xfrm>
        </p:spPr>
        <p:txBody>
          <a:bodyPr/>
          <a:lstStyle/>
          <a:p>
            <a:r>
              <a:rPr lang="zh-CN" altLang="en-US"/>
              <a:t>单击此处编辑母版标题样式</a:t>
            </a:r>
          </a:p>
        </p:txBody>
      </p:sp>
      <p:sp>
        <p:nvSpPr>
          <p:cNvPr id="4" name="灯片编号占位符 3"/>
          <p:cNvSpPr>
            <a:spLocks noGrp="1"/>
          </p:cNvSpPr>
          <p:nvPr>
            <p:ph type="sldNum" sz="quarter" idx="10"/>
          </p:nvPr>
        </p:nvSpPr>
        <p:spPr>
          <a:xfrm>
            <a:off x="77668" y="6552200"/>
            <a:ext cx="238857" cy="169277"/>
          </a:xfrm>
        </p:spPr>
        <p:txBody>
          <a:bodyPr/>
          <a:lstStyle>
            <a:lvl1pPr>
              <a:defRPr/>
            </a:lvl1pPr>
          </a:lstStyle>
          <a:p>
            <a:fld id="{7BF3246D-B8A1-49D5-B48C-03E39EF4CC2B}" type="slidenum">
              <a:rPr lang="en-GB" altLang="en-GB"/>
              <a:pPr/>
              <a:t>‹#›</a:t>
            </a:fld>
            <a:endParaRPr lang="en-GB" altLang="en-GB"/>
          </a:p>
        </p:txBody>
      </p:sp>
      <p:grpSp>
        <p:nvGrpSpPr>
          <p:cNvPr id="5" name="组合 4"/>
          <p:cNvGrpSpPr/>
          <p:nvPr userDrawn="1"/>
        </p:nvGrpSpPr>
        <p:grpSpPr>
          <a:xfrm>
            <a:off x="1485900" y="5732443"/>
            <a:ext cx="1234440" cy="851233"/>
            <a:chOff x="1485900" y="4777035"/>
            <a:chExt cx="1234440" cy="709361"/>
          </a:xfrm>
        </p:grpSpPr>
        <p:grpSp>
          <p:nvGrpSpPr>
            <p:cNvPr id="6" name="组合 14"/>
            <p:cNvGrpSpPr/>
            <p:nvPr userDrawn="1"/>
          </p:nvGrpSpPr>
          <p:grpSpPr>
            <a:xfrm>
              <a:off x="1522214" y="4787895"/>
              <a:ext cx="1178597" cy="698501"/>
              <a:chOff x="1522214" y="4787895"/>
              <a:chExt cx="1178597" cy="698501"/>
            </a:xfrm>
          </p:grpSpPr>
          <p:pic>
            <p:nvPicPr>
              <p:cNvPr id="9"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0" name="TextBox 9"/>
              <p:cNvSpPr txBox="1"/>
              <p:nvPr userDrawn="1"/>
            </p:nvSpPr>
            <p:spPr>
              <a:xfrm>
                <a:off x="1542906" y="5181603"/>
                <a:ext cx="1128864" cy="205184"/>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sp>
            <p:nvSpPr>
              <p:cNvPr id="11" name="TextBox 10"/>
              <p:cNvSpPr txBox="1"/>
              <p:nvPr userDrawn="1"/>
            </p:nvSpPr>
            <p:spPr>
              <a:xfrm>
                <a:off x="1552431" y="4810126"/>
                <a:ext cx="1128864" cy="205184"/>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1000" dirty="0">
                  <a:solidFill>
                    <a:srgbClr val="FFCC00"/>
                  </a:solidFill>
                </a:endParaRPr>
              </a:p>
            </p:txBody>
          </p:sp>
        </p:grpSp>
        <p:sp>
          <p:nvSpPr>
            <p:cNvPr id="7" name="TextBox 6"/>
            <p:cNvSpPr txBox="1"/>
            <p:nvPr userDrawn="1"/>
          </p:nvSpPr>
          <p:spPr>
            <a:xfrm>
              <a:off x="1485900" y="4777035"/>
              <a:ext cx="1188720" cy="256481"/>
            </a:xfrm>
            <a:prstGeom prst="rect">
              <a:avLst/>
            </a:prstGeom>
            <a:noFill/>
          </p:spPr>
          <p:txBody>
            <a:bodyPr wrap="square" rtlCol="0">
              <a:spAutoFit/>
            </a:bodyPr>
            <a:lstStyle/>
            <a:p>
              <a:pPr algn="dist" eaLnBrk="0" fontAlgn="base" hangingPunct="0">
                <a:spcBef>
                  <a:spcPct val="0"/>
                </a:spcBef>
                <a:spcAft>
                  <a:spcPct val="0"/>
                </a:spcAft>
              </a:pPr>
              <a:r>
                <a:rPr lang="en-US" altLang="zh-CN" sz="1400" b="1" spc="-150" dirty="0">
                  <a:solidFill>
                    <a:srgbClr val="FFFFFF"/>
                  </a:solidFill>
                  <a:latin typeface="Baskerville Old Face" pitchFamily="18" charset="0"/>
                  <a:ea typeface="Tahoma" pitchFamily="34" charset="0"/>
                  <a:cs typeface="Arial" pitchFamily="34" charset="0"/>
                </a:rPr>
                <a:t>SYSWIN-SZ</a:t>
              </a:r>
              <a:endParaRPr lang="zh-CN" altLang="en-US" sz="1400" b="1" spc="-150" dirty="0">
                <a:solidFill>
                  <a:srgbClr val="FFFFFF"/>
                </a:solidFill>
                <a:latin typeface="Baskerville Old Face" pitchFamily="18" charset="0"/>
                <a:ea typeface="Microsoft JhengHei" pitchFamily="34" charset="-120"/>
                <a:cs typeface="Arial" pitchFamily="34" charset="0"/>
              </a:endParaRPr>
            </a:p>
          </p:txBody>
        </p:sp>
        <p:sp>
          <p:nvSpPr>
            <p:cNvPr id="8" name="TextBox 7"/>
            <p:cNvSpPr txBox="1"/>
            <p:nvPr userDrawn="1"/>
          </p:nvSpPr>
          <p:spPr>
            <a:xfrm>
              <a:off x="1501140" y="5119935"/>
              <a:ext cx="1219200" cy="307777"/>
            </a:xfrm>
            <a:prstGeom prst="rect">
              <a:avLst/>
            </a:prstGeom>
            <a:noFill/>
          </p:spPr>
          <p:txBody>
            <a:bodyPr wrap="square" rtlCol="0">
              <a:spAutoFit/>
            </a:bodyPr>
            <a:lstStyle/>
            <a:p>
              <a:pPr algn="ctr" eaLnBrk="0" fontAlgn="base" hangingPunct="0">
                <a:spcBef>
                  <a:spcPct val="0"/>
                </a:spcBef>
                <a:spcAft>
                  <a:spcPct val="0"/>
                </a:spcAft>
              </a:pPr>
              <a:r>
                <a:rPr lang="en-US" altLang="zh-CN" sz="1800" b="1" dirty="0">
                  <a:solidFill>
                    <a:srgbClr val="FFFFFF"/>
                  </a:solidFill>
                  <a:latin typeface="Bell MT" pitchFamily="18" charset="0"/>
                </a:rPr>
                <a:t>Education</a:t>
              </a:r>
              <a:endParaRPr lang="zh-CN" altLang="en-US" sz="1800" b="1" dirty="0">
                <a:solidFill>
                  <a:srgbClr val="FFFFFF"/>
                </a:solidFill>
                <a:latin typeface="Bell MT" pitchFamily="18" charset="0"/>
              </a:endParaRPr>
            </a:p>
          </p:txBody>
        </p:sp>
      </p:grpSp>
    </p:spTree>
    <p:extLst>
      <p:ext uri="{BB962C8B-B14F-4D97-AF65-F5344CB8AC3E}">
        <p14:creationId xmlns:p14="http://schemas.microsoft.com/office/powerpoint/2010/main" val="40301435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6" name="组合 5"/>
          <p:cNvGrpSpPr/>
          <p:nvPr userDrawn="1"/>
        </p:nvGrpSpPr>
        <p:grpSpPr>
          <a:xfrm>
            <a:off x="2483557" y="2142591"/>
            <a:ext cx="4047872" cy="2319250"/>
            <a:chOff x="1501140" y="4777033"/>
            <a:chExt cx="1219200" cy="709363"/>
          </a:xfrm>
        </p:grpSpPr>
        <p:grpSp>
          <p:nvGrpSpPr>
            <p:cNvPr id="7" name="组合 14"/>
            <p:cNvGrpSpPr/>
            <p:nvPr userDrawn="1"/>
          </p:nvGrpSpPr>
          <p:grpSpPr>
            <a:xfrm>
              <a:off x="1522214" y="4787895"/>
              <a:ext cx="1178597" cy="698501"/>
              <a:chOff x="1522214" y="4787895"/>
              <a:chExt cx="1178597" cy="698501"/>
            </a:xfrm>
          </p:grpSpPr>
          <p:pic>
            <p:nvPicPr>
              <p:cNvPr id="10" name="Picture 1"/>
              <p:cNvPicPr>
                <a:picLocks noChangeAspect="1" noChangeArrowheads="1"/>
              </p:cNvPicPr>
              <p:nvPr userDrawn="1"/>
            </p:nvPicPr>
            <p:blipFill>
              <a:blip r:embed="rId2" cstate="print"/>
              <a:srcRect/>
              <a:stretch>
                <a:fillRect/>
              </a:stretch>
            </p:blipFill>
            <p:spPr bwMode="auto">
              <a:xfrm>
                <a:off x="1522214" y="4787895"/>
                <a:ext cx="1178597" cy="698501"/>
              </a:xfrm>
              <a:prstGeom prst="rect">
                <a:avLst/>
              </a:prstGeom>
              <a:noFill/>
              <a:ln w="9525">
                <a:noFill/>
                <a:miter lim="800000"/>
                <a:headEnd/>
                <a:tailEnd/>
              </a:ln>
            </p:spPr>
          </p:pic>
          <p:sp>
            <p:nvSpPr>
              <p:cNvPr id="11" name="TextBox 10"/>
              <p:cNvSpPr txBox="1"/>
              <p:nvPr userDrawn="1"/>
            </p:nvSpPr>
            <p:spPr>
              <a:xfrm>
                <a:off x="1542906" y="5181601"/>
                <a:ext cx="1128864" cy="178859"/>
              </a:xfrm>
              <a:prstGeom prst="rect">
                <a:avLst/>
              </a:prstGeom>
              <a:solidFill>
                <a:srgbClr val="0076C0"/>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sp>
            <p:nvSpPr>
              <p:cNvPr id="12" name="TextBox 11"/>
              <p:cNvSpPr txBox="1"/>
              <p:nvPr userDrawn="1"/>
            </p:nvSpPr>
            <p:spPr>
              <a:xfrm>
                <a:off x="1552431" y="4810124"/>
                <a:ext cx="1128864" cy="178859"/>
              </a:xfrm>
              <a:prstGeom prst="rect">
                <a:avLst/>
              </a:prstGeom>
              <a:solidFill>
                <a:srgbClr val="21358B"/>
              </a:solidFill>
            </p:spPr>
            <p:txBody>
              <a:bodyPr wrap="square" rtlCol="0">
                <a:spAutoFit/>
              </a:bodyPr>
              <a:lstStyle/>
              <a:p>
                <a:pPr algn="ctr" eaLnBrk="0" fontAlgn="base" hangingPunct="0">
                  <a:spcBef>
                    <a:spcPct val="0"/>
                  </a:spcBef>
                  <a:spcAft>
                    <a:spcPct val="0"/>
                  </a:spcAft>
                </a:pPr>
                <a:endParaRPr lang="en-US" altLang="zh-CN" sz="3200" dirty="0">
                  <a:solidFill>
                    <a:srgbClr val="FFCC00"/>
                  </a:solidFill>
                </a:endParaRPr>
              </a:p>
            </p:txBody>
          </p:sp>
        </p:grpSp>
        <p:sp>
          <p:nvSpPr>
            <p:cNvPr id="8" name="TextBox 7"/>
            <p:cNvSpPr txBox="1"/>
            <p:nvPr userDrawn="1"/>
          </p:nvSpPr>
          <p:spPr>
            <a:xfrm>
              <a:off x="1512131" y="4777033"/>
              <a:ext cx="1188721" cy="254168"/>
            </a:xfrm>
            <a:prstGeom prst="rect">
              <a:avLst/>
            </a:prstGeom>
            <a:noFill/>
          </p:spPr>
          <p:txBody>
            <a:bodyPr wrap="square" rtlCol="0">
              <a:spAutoFit/>
            </a:bodyPr>
            <a:lstStyle/>
            <a:p>
              <a:pPr algn="ctr" eaLnBrk="0" fontAlgn="base" hangingPunct="0">
                <a:spcBef>
                  <a:spcPct val="0"/>
                </a:spcBef>
                <a:spcAft>
                  <a:spcPct val="0"/>
                </a:spcAft>
              </a:pPr>
              <a:r>
                <a:rPr lang="en-US" altLang="zh-CN" sz="4800" b="1" spc="300" dirty="0">
                  <a:solidFill>
                    <a:srgbClr val="FFFFFF"/>
                  </a:solidFill>
                  <a:latin typeface="Baskerville Old Face" pitchFamily="18" charset="0"/>
                  <a:ea typeface="Tahoma" pitchFamily="34" charset="0"/>
                  <a:cs typeface="Arial" pitchFamily="34" charset="0"/>
                </a:rPr>
                <a:t>SYSWIN-SZ</a:t>
              </a:r>
              <a:endParaRPr lang="zh-CN" altLang="en-US" sz="4800" b="1" spc="300" dirty="0">
                <a:solidFill>
                  <a:srgbClr val="FFFFFF"/>
                </a:solidFill>
                <a:latin typeface="Baskerville Old Face" pitchFamily="18" charset="0"/>
                <a:ea typeface="Microsoft JhengHei" pitchFamily="34" charset="-120"/>
                <a:cs typeface="Arial" pitchFamily="34" charset="0"/>
              </a:endParaRPr>
            </a:p>
          </p:txBody>
        </p:sp>
        <p:sp>
          <p:nvSpPr>
            <p:cNvPr id="9" name="TextBox 8"/>
            <p:cNvSpPr txBox="1"/>
            <p:nvPr userDrawn="1"/>
          </p:nvSpPr>
          <p:spPr>
            <a:xfrm>
              <a:off x="1501140" y="5119932"/>
              <a:ext cx="1219200" cy="310649"/>
            </a:xfrm>
            <a:prstGeom prst="rect">
              <a:avLst/>
            </a:prstGeom>
            <a:noFill/>
          </p:spPr>
          <p:txBody>
            <a:bodyPr wrap="square" rtlCol="0">
              <a:spAutoFit/>
            </a:bodyPr>
            <a:lstStyle/>
            <a:p>
              <a:pPr algn="ctr" eaLnBrk="0" fontAlgn="base" hangingPunct="0">
                <a:spcBef>
                  <a:spcPct val="0"/>
                </a:spcBef>
                <a:spcAft>
                  <a:spcPct val="0"/>
                </a:spcAft>
              </a:pPr>
              <a:r>
                <a:rPr lang="en-US" altLang="zh-CN" sz="6000" b="1" dirty="0">
                  <a:solidFill>
                    <a:srgbClr val="FFFFFF"/>
                  </a:solidFill>
                  <a:latin typeface="Bell MT" pitchFamily="18" charset="0"/>
                </a:rPr>
                <a:t>Education</a:t>
              </a:r>
              <a:endParaRPr lang="zh-CN" altLang="en-US" sz="6000" b="1" dirty="0">
                <a:solidFill>
                  <a:srgbClr val="FFFFFF"/>
                </a:solidFill>
                <a:latin typeface="Bell MT" pitchFamily="18" charset="0"/>
              </a:endParaRPr>
            </a:p>
          </p:txBody>
        </p:sp>
      </p:grpSp>
    </p:spTree>
    <p:extLst>
      <p:ext uri="{BB962C8B-B14F-4D97-AF65-F5344CB8AC3E}">
        <p14:creationId xmlns:p14="http://schemas.microsoft.com/office/powerpoint/2010/main" val="1221414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106081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灯片编号占位符 3"/>
          <p:cNvSpPr>
            <a:spLocks noGrp="1"/>
          </p:cNvSpPr>
          <p:nvPr>
            <p:ph type="sldNum" sz="quarter" idx="10"/>
          </p:nvPr>
        </p:nvSpPr>
        <p:spPr/>
        <p:txBody>
          <a:bodyPr/>
          <a:lstStyle>
            <a:lvl1pPr>
              <a:defRPr/>
            </a:lvl1pPr>
          </a:lstStyle>
          <a:p>
            <a:fld id="{B8C2C21C-02CB-4A21-90F4-85B2AD557670}" type="slidenum">
              <a:rPr lang="en-GB" altLang="en-GB"/>
              <a:pPr/>
              <a:t>‹#›</a:t>
            </a:fld>
            <a:endParaRPr lang="en-GB" altLang="en-GB"/>
          </a:p>
        </p:txBody>
      </p:sp>
    </p:spTree>
    <p:extLst>
      <p:ext uri="{BB962C8B-B14F-4D97-AF65-F5344CB8AC3E}">
        <p14:creationId xmlns:p14="http://schemas.microsoft.com/office/powerpoint/2010/main" val="3659250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35" y="4406902"/>
            <a:ext cx="7772400" cy="1362076"/>
          </a:xfrm>
        </p:spPr>
        <p:txBody>
          <a:bodyPr/>
          <a:lstStyle>
            <a:lvl1pPr algn="l">
              <a:defRPr sz="3500" b="1" cap="all"/>
            </a:lvl1pPr>
          </a:lstStyle>
          <a:p>
            <a:r>
              <a:rPr lang="zh-CN" altLang="en-US"/>
              <a:t>单击此处编辑母版标题样式</a:t>
            </a:r>
          </a:p>
        </p:txBody>
      </p:sp>
      <p:sp>
        <p:nvSpPr>
          <p:cNvPr id="3" name="文本占位符 2"/>
          <p:cNvSpPr>
            <a:spLocks noGrp="1"/>
          </p:cNvSpPr>
          <p:nvPr>
            <p:ph type="body" idx="1"/>
          </p:nvPr>
        </p:nvSpPr>
        <p:spPr>
          <a:xfrm>
            <a:off x="722435" y="2906713"/>
            <a:ext cx="7772400" cy="1500187"/>
          </a:xfrm>
        </p:spPr>
        <p:txBody>
          <a:bodyPr anchor="b"/>
          <a:lstStyle>
            <a:lvl1pPr marL="0" indent="0">
              <a:buNone/>
              <a:defRPr sz="1800"/>
            </a:lvl1pPr>
            <a:lvl2pPr marL="405185" indent="0">
              <a:buNone/>
              <a:defRPr sz="1600"/>
            </a:lvl2pPr>
            <a:lvl3pPr marL="810372" indent="0">
              <a:buNone/>
              <a:defRPr sz="1400"/>
            </a:lvl3pPr>
            <a:lvl4pPr marL="1215556" indent="0">
              <a:buNone/>
              <a:defRPr sz="1200"/>
            </a:lvl4pPr>
            <a:lvl5pPr marL="1620741" indent="0">
              <a:buNone/>
              <a:defRPr sz="1200"/>
            </a:lvl5pPr>
            <a:lvl6pPr marL="2025928" indent="0">
              <a:buNone/>
              <a:defRPr sz="1200"/>
            </a:lvl6pPr>
            <a:lvl7pPr marL="2431112" indent="0">
              <a:buNone/>
              <a:defRPr sz="1200"/>
            </a:lvl7pPr>
            <a:lvl8pPr marL="2836298" indent="0">
              <a:buNone/>
              <a:defRPr sz="1200"/>
            </a:lvl8pPr>
            <a:lvl9pPr marL="3241484" indent="0">
              <a:buNone/>
              <a:defRPr sz="1200"/>
            </a:lvl9pPr>
          </a:lstStyle>
          <a:p>
            <a:pPr lvl="0"/>
            <a:r>
              <a:rPr lang="zh-CN" altLang="en-US"/>
              <a:t>单击此处编辑母版文本样式</a:t>
            </a:r>
          </a:p>
        </p:txBody>
      </p:sp>
      <p:sp>
        <p:nvSpPr>
          <p:cNvPr id="4" name="灯片编号占位符 3"/>
          <p:cNvSpPr>
            <a:spLocks noGrp="1"/>
          </p:cNvSpPr>
          <p:nvPr>
            <p:ph type="sldNum" sz="quarter" idx="10"/>
          </p:nvPr>
        </p:nvSpPr>
        <p:spPr/>
        <p:txBody>
          <a:bodyPr/>
          <a:lstStyle>
            <a:lvl1pPr>
              <a:defRPr/>
            </a:lvl1pPr>
          </a:lstStyle>
          <a:p>
            <a:fld id="{F5F69B3B-8579-45A4-9495-3AC6D32DDE3F}" type="slidenum">
              <a:rPr lang="en-GB" altLang="en-GB"/>
              <a:pPr/>
              <a:t>‹#›</a:t>
            </a:fld>
            <a:endParaRPr lang="en-GB" altLang="en-GB"/>
          </a:p>
        </p:txBody>
      </p:sp>
    </p:spTree>
    <p:extLst>
      <p:ext uri="{BB962C8B-B14F-4D97-AF65-F5344CB8AC3E}">
        <p14:creationId xmlns:p14="http://schemas.microsoft.com/office/powerpoint/2010/main" val="41943814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728664" y="1308101"/>
            <a:ext cx="3765673"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4635012" y="1308101"/>
            <a:ext cx="4127988" cy="5008564"/>
          </a:xfrm>
        </p:spPr>
        <p:txBody>
          <a:bodyPr/>
          <a:lstStyle>
            <a:lvl1pPr>
              <a:defRPr sz="20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灯片编号占位符 4"/>
          <p:cNvSpPr>
            <a:spLocks noGrp="1"/>
          </p:cNvSpPr>
          <p:nvPr>
            <p:ph type="sldNum" sz="quarter" idx="10"/>
          </p:nvPr>
        </p:nvSpPr>
        <p:spPr/>
        <p:txBody>
          <a:bodyPr/>
          <a:lstStyle>
            <a:lvl1pPr>
              <a:defRPr/>
            </a:lvl1pPr>
          </a:lstStyle>
          <a:p>
            <a:fld id="{C2E176ED-E0A0-4587-AAA0-343A855F6EA5}" type="slidenum">
              <a:rPr lang="en-GB" altLang="en-GB"/>
              <a:pPr/>
              <a:t>‹#›</a:t>
            </a:fld>
            <a:endParaRPr lang="en-GB" altLang="en-GB"/>
          </a:p>
        </p:txBody>
      </p:sp>
    </p:spTree>
    <p:extLst>
      <p:ext uri="{BB962C8B-B14F-4D97-AF65-F5344CB8AC3E}">
        <p14:creationId xmlns:p14="http://schemas.microsoft.com/office/powerpoint/2010/main" val="18430860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728663" y="274638"/>
            <a:ext cx="7958137" cy="1143000"/>
          </a:xfrm>
        </p:spPr>
        <p:txBody>
          <a:bodyPr/>
          <a:lstStyle>
            <a:lvl1pPr>
              <a:defRPr/>
            </a:lvl1pPr>
          </a:lstStyle>
          <a:p>
            <a:r>
              <a:rPr lang="zh-CN" altLang="en-US" dirty="0"/>
              <a:t>单击此处编辑母版标题样式</a:t>
            </a:r>
          </a:p>
        </p:txBody>
      </p:sp>
      <p:sp>
        <p:nvSpPr>
          <p:cNvPr id="3" name="文本占位符 2"/>
          <p:cNvSpPr>
            <a:spLocks noGrp="1"/>
          </p:cNvSpPr>
          <p:nvPr>
            <p:ph type="body" idx="1"/>
          </p:nvPr>
        </p:nvSpPr>
        <p:spPr>
          <a:xfrm>
            <a:off x="728663" y="1535115"/>
            <a:ext cx="3768603"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dirty="0"/>
              <a:t>单击此处编辑母版文本样式</a:t>
            </a:r>
          </a:p>
        </p:txBody>
      </p:sp>
      <p:sp>
        <p:nvSpPr>
          <p:cNvPr id="4" name="内容占位符 3"/>
          <p:cNvSpPr>
            <a:spLocks noGrp="1"/>
          </p:cNvSpPr>
          <p:nvPr>
            <p:ph sz="half" idx="2"/>
          </p:nvPr>
        </p:nvSpPr>
        <p:spPr>
          <a:xfrm>
            <a:off x="728663" y="2174875"/>
            <a:ext cx="3768603"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4645272" y="1535115"/>
            <a:ext cx="4041531" cy="639762"/>
          </a:xfrm>
        </p:spPr>
        <p:txBody>
          <a:bodyPr anchor="b"/>
          <a:lstStyle>
            <a:lvl1pPr marL="0" indent="0">
              <a:buNone/>
              <a:defRPr sz="2100" b="1"/>
            </a:lvl1pPr>
            <a:lvl2pPr marL="405185" indent="0">
              <a:buNone/>
              <a:defRPr sz="1800" b="1"/>
            </a:lvl2pPr>
            <a:lvl3pPr marL="810372" indent="0">
              <a:buNone/>
              <a:defRPr sz="1600" b="1"/>
            </a:lvl3pPr>
            <a:lvl4pPr marL="1215556" indent="0">
              <a:buNone/>
              <a:defRPr sz="1400" b="1"/>
            </a:lvl4pPr>
            <a:lvl5pPr marL="1620741" indent="0">
              <a:buNone/>
              <a:defRPr sz="1400" b="1"/>
            </a:lvl5pPr>
            <a:lvl6pPr marL="2025928" indent="0">
              <a:buNone/>
              <a:defRPr sz="1400" b="1"/>
            </a:lvl6pPr>
            <a:lvl7pPr marL="2431112" indent="0">
              <a:buNone/>
              <a:defRPr sz="1400" b="1"/>
            </a:lvl7pPr>
            <a:lvl8pPr marL="2836298" indent="0">
              <a:buNone/>
              <a:defRPr sz="1400" b="1"/>
            </a:lvl8pPr>
            <a:lvl9pPr marL="3241484" indent="0">
              <a:buNone/>
              <a:defRPr sz="1400" b="1"/>
            </a:lvl9pPr>
          </a:lstStyle>
          <a:p>
            <a:pPr lvl="0"/>
            <a:r>
              <a:rPr lang="zh-CN" altLang="en-US"/>
              <a:t>单击此处编辑母版文本样式</a:t>
            </a:r>
          </a:p>
        </p:txBody>
      </p:sp>
      <p:sp>
        <p:nvSpPr>
          <p:cNvPr id="6" name="内容占位符 5"/>
          <p:cNvSpPr>
            <a:spLocks noGrp="1"/>
          </p:cNvSpPr>
          <p:nvPr>
            <p:ph sz="quarter" idx="4"/>
          </p:nvPr>
        </p:nvSpPr>
        <p:spPr>
          <a:xfrm>
            <a:off x="4645272" y="2174875"/>
            <a:ext cx="4041531" cy="3951288"/>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p:cNvSpPr>
            <a:spLocks noGrp="1"/>
          </p:cNvSpPr>
          <p:nvPr>
            <p:ph type="sldNum" sz="quarter" idx="10"/>
          </p:nvPr>
        </p:nvSpPr>
        <p:spPr/>
        <p:txBody>
          <a:bodyPr/>
          <a:lstStyle>
            <a:lvl1pPr>
              <a:defRPr/>
            </a:lvl1pPr>
          </a:lstStyle>
          <a:p>
            <a:fld id="{2E5BE252-9EE8-4B09-AF78-D61117DB7AF1}" type="slidenum">
              <a:rPr lang="en-GB" altLang="en-GB"/>
              <a:pPr/>
              <a:t>‹#›</a:t>
            </a:fld>
            <a:endParaRPr lang="en-GB" altLang="en-GB"/>
          </a:p>
        </p:txBody>
      </p:sp>
    </p:spTree>
    <p:extLst>
      <p:ext uri="{BB962C8B-B14F-4D97-AF65-F5344CB8AC3E}">
        <p14:creationId xmlns:p14="http://schemas.microsoft.com/office/powerpoint/2010/main" val="26032080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sp>
        <p:nvSpPr>
          <p:cNvPr id="4" name="矩形 3"/>
          <p:cNvSpPr/>
          <p:nvPr userDrawn="1"/>
        </p:nvSpPr>
        <p:spPr bwMode="auto">
          <a:xfrm>
            <a:off x="0" y="0"/>
            <a:ext cx="9144000" cy="6858000"/>
          </a:xfrm>
          <a:prstGeom prst="rect">
            <a:avLst/>
          </a:pr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grpSp>
        <p:nvGrpSpPr>
          <p:cNvPr id="5" name="组合 4"/>
          <p:cNvGrpSpPr/>
          <p:nvPr userDrawn="1"/>
        </p:nvGrpSpPr>
        <p:grpSpPr>
          <a:xfrm>
            <a:off x="65316" y="1674223"/>
            <a:ext cx="2906712" cy="1005840"/>
            <a:chOff x="2159000" y="2021114"/>
            <a:chExt cx="4826000" cy="1296000"/>
          </a:xfrm>
        </p:grpSpPr>
        <p:sp>
          <p:nvSpPr>
            <p:cNvPr id="6" name="矩形 5"/>
            <p:cNvSpPr/>
            <p:nvPr userDrawn="1"/>
          </p:nvSpPr>
          <p:spPr bwMode="auto">
            <a:xfrm>
              <a:off x="2159000" y="2021114"/>
              <a:ext cx="4826000" cy="1296000"/>
            </a:xfrm>
            <a:prstGeom prst="rect">
              <a:avLst/>
            </a:prstGeom>
            <a:solidFill>
              <a:srgbClr val="000000"/>
            </a:solidFill>
            <a:ln w="3175" cap="flat" cmpd="sng" algn="ctr">
              <a:solidFill>
                <a:srgbClr val="FFFFFF"/>
              </a:solidFill>
              <a:prstDash val="solid"/>
              <a:miter lim="800000"/>
              <a:headEnd type="none" w="med" len="med"/>
              <a:tailEnd type="none" w="med" len="med"/>
            </a:ln>
            <a:effectLst/>
          </p:spPr>
          <p:txBody>
            <a:bodyPr vert="horz"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3200" b="1" spc="300" dirty="0">
                  <a:solidFill>
                    <a:srgbClr val="DDD2B5">
                      <a:lumMod val="40000"/>
                      <a:lumOff val="60000"/>
                    </a:srgbClr>
                  </a:solidFill>
                  <a:latin typeface="华文细黑" pitchFamily="2" charset="-122"/>
                  <a:ea typeface="华文细黑" pitchFamily="2" charset="-122"/>
                </a:rPr>
                <a:t>市场营销原理</a:t>
              </a:r>
            </a:p>
          </p:txBody>
        </p:sp>
        <p:sp>
          <p:nvSpPr>
            <p:cNvPr id="7" name="TextBox 6"/>
            <p:cNvSpPr txBox="1"/>
            <p:nvPr userDrawn="1"/>
          </p:nvSpPr>
          <p:spPr>
            <a:xfrm>
              <a:off x="2273300" y="2044700"/>
              <a:ext cx="4572000" cy="396563"/>
            </a:xfrm>
            <a:prstGeom prst="rect">
              <a:avLst/>
            </a:prstGeom>
            <a:noFill/>
          </p:spPr>
          <p:txBody>
            <a:bodyPr wrap="square" rtlCol="0">
              <a:spAutoFit/>
            </a:bodyPr>
            <a:lstStyle/>
            <a:p>
              <a:pPr algn="dist" eaLnBrk="0" fontAlgn="base" hangingPunct="0">
                <a:spcBef>
                  <a:spcPct val="0"/>
                </a:spcBef>
                <a:spcAft>
                  <a:spcPct val="0"/>
                </a:spcAft>
              </a:pPr>
              <a:r>
                <a:rPr lang="en-US" altLang="zh-CN" sz="1400" dirty="0">
                  <a:solidFill>
                    <a:srgbClr val="DDD2B5">
                      <a:lumMod val="40000"/>
                      <a:lumOff val="60000"/>
                    </a:srgbClr>
                  </a:solidFill>
                  <a:latin typeface="Bauhaus 93" pitchFamily="82" charset="0"/>
                </a:rPr>
                <a:t>PRINCIPLES OF MARKETING</a:t>
              </a:r>
              <a:endParaRPr lang="zh-CN" altLang="en-US" sz="1400" dirty="0">
                <a:solidFill>
                  <a:srgbClr val="DDD2B5">
                    <a:lumMod val="40000"/>
                    <a:lumOff val="60000"/>
                  </a:srgbClr>
                </a:solidFill>
                <a:latin typeface="Bauhaus 93" pitchFamily="82" charset="0"/>
              </a:endParaRPr>
            </a:p>
          </p:txBody>
        </p:sp>
      </p:grpSp>
      <p:sp>
        <p:nvSpPr>
          <p:cNvPr id="9" name="TextBox 8"/>
          <p:cNvSpPr txBox="1"/>
          <p:nvPr userDrawn="1"/>
        </p:nvSpPr>
        <p:spPr>
          <a:xfrm>
            <a:off x="383030" y="3355357"/>
            <a:ext cx="2269698" cy="1200329"/>
          </a:xfrm>
          <a:prstGeom prst="rect">
            <a:avLst/>
          </a:prstGeom>
          <a:noFill/>
        </p:spPr>
        <p:txBody>
          <a:bodyPr wrap="square" rtlCol="0">
            <a:spAutoFit/>
          </a:bodyPr>
          <a:lstStyle/>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菲利普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科特勒</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Philip Kotler</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加里 </a:t>
            </a:r>
            <a:r>
              <a:rPr lang="en-US" altLang="zh-CN" sz="1800" dirty="0">
                <a:solidFill>
                  <a:srgbClr val="DDD2B5">
                    <a:lumMod val="40000"/>
                    <a:lumOff val="60000"/>
                  </a:srgbClr>
                </a:solidFill>
                <a:latin typeface="Impact" pitchFamily="34" charset="0"/>
                <a:ea typeface="方正大标宋简体" pitchFamily="65" charset="-122"/>
                <a:cs typeface="Arial"/>
              </a:rPr>
              <a:t>• </a:t>
            </a:r>
            <a:r>
              <a:rPr lang="zh-CN" altLang="en-US" sz="1800" dirty="0">
                <a:solidFill>
                  <a:srgbClr val="DDD2B5">
                    <a:lumMod val="40000"/>
                    <a:lumOff val="60000"/>
                  </a:srgbClr>
                </a:solidFill>
                <a:latin typeface="Impact" pitchFamily="34" charset="0"/>
                <a:ea typeface="方正大标宋简体" pitchFamily="65" charset="-122"/>
              </a:rPr>
              <a:t>阿姆斯特朗</a:t>
            </a:r>
            <a:endParaRPr lang="en-US" altLang="zh-CN" sz="1800" dirty="0">
              <a:solidFill>
                <a:srgbClr val="DDD2B5">
                  <a:lumMod val="40000"/>
                  <a:lumOff val="60000"/>
                </a:srgbClr>
              </a:solidFill>
              <a:latin typeface="Impact" pitchFamily="34" charset="0"/>
              <a:ea typeface="方正大标宋简体" pitchFamily="65" charset="-122"/>
            </a:endParaRPr>
          </a:p>
          <a:p>
            <a:pPr algn="ctr" eaLnBrk="0" fontAlgn="base" hangingPunct="0">
              <a:spcBef>
                <a:spcPct val="0"/>
              </a:spcBef>
              <a:spcAft>
                <a:spcPct val="0"/>
              </a:spcAft>
            </a:pPr>
            <a:r>
              <a:rPr lang="zh-CN" altLang="en-US" sz="1800" dirty="0">
                <a:solidFill>
                  <a:srgbClr val="DDD2B5">
                    <a:lumMod val="40000"/>
                    <a:lumOff val="60000"/>
                  </a:srgbClr>
                </a:solidFill>
                <a:latin typeface="Impact" pitchFamily="34" charset="0"/>
                <a:ea typeface="方正大标宋简体" pitchFamily="65" charset="-122"/>
              </a:rPr>
              <a:t>（</a:t>
            </a:r>
            <a:r>
              <a:rPr lang="en-US" altLang="zh-CN" sz="1800" dirty="0">
                <a:solidFill>
                  <a:srgbClr val="DDD2B5">
                    <a:lumMod val="40000"/>
                    <a:lumOff val="60000"/>
                  </a:srgbClr>
                </a:solidFill>
                <a:latin typeface="Impact" pitchFamily="34" charset="0"/>
                <a:ea typeface="方正大标宋简体" pitchFamily="65" charset="-122"/>
              </a:rPr>
              <a:t>Gary Armstrong</a:t>
            </a:r>
            <a:r>
              <a:rPr lang="zh-CN" altLang="en-US" sz="1800" dirty="0">
                <a:solidFill>
                  <a:srgbClr val="DDD2B5">
                    <a:lumMod val="40000"/>
                    <a:lumOff val="60000"/>
                  </a:srgbClr>
                </a:solidFill>
                <a:latin typeface="Impact" pitchFamily="34" charset="0"/>
                <a:ea typeface="方正大标宋简体" pitchFamily="65" charset="-122"/>
              </a:rPr>
              <a:t>）</a:t>
            </a:r>
            <a:endParaRPr lang="en-US" altLang="zh-CN" sz="1800" dirty="0">
              <a:solidFill>
                <a:srgbClr val="DDD2B5">
                  <a:lumMod val="40000"/>
                  <a:lumOff val="60000"/>
                </a:srgbClr>
              </a:solidFill>
              <a:latin typeface="Impact" pitchFamily="34" charset="0"/>
              <a:ea typeface="方正大标宋简体" pitchFamily="65" charset="-122"/>
            </a:endParaRPr>
          </a:p>
        </p:txBody>
      </p:sp>
      <p:pic>
        <p:nvPicPr>
          <p:cNvPr id="11" name="Picture 1"/>
          <p:cNvPicPr>
            <a:picLocks noChangeAspect="1" noChangeArrowheads="1"/>
          </p:cNvPicPr>
          <p:nvPr userDrawn="1"/>
        </p:nvPicPr>
        <p:blipFill>
          <a:blip r:embed="rId2" cstate="print"/>
          <a:srcRect/>
          <a:stretch>
            <a:fillRect/>
          </a:stretch>
        </p:blipFill>
        <p:spPr bwMode="auto">
          <a:xfrm>
            <a:off x="50801" y="6073912"/>
            <a:ext cx="995363" cy="707888"/>
          </a:xfrm>
          <a:prstGeom prst="rect">
            <a:avLst/>
          </a:prstGeom>
          <a:noFill/>
          <a:ln w="9525">
            <a:noFill/>
            <a:miter lim="800000"/>
            <a:headEnd/>
            <a:tailEnd/>
          </a:ln>
        </p:spPr>
      </p:pic>
      <p:sp>
        <p:nvSpPr>
          <p:cNvPr id="12" name="标题 1"/>
          <p:cNvSpPr>
            <a:spLocks noGrp="1"/>
          </p:cNvSpPr>
          <p:nvPr>
            <p:ph type="title"/>
          </p:nvPr>
        </p:nvSpPr>
        <p:spPr>
          <a:xfrm>
            <a:off x="3855510" y="1667071"/>
            <a:ext cx="4627583" cy="2316900"/>
          </a:xfrm>
        </p:spPr>
        <p:txBody>
          <a:bodyPr/>
          <a:lstStyle>
            <a:lvl1pPr algn="r">
              <a:defRPr sz="3600" b="0">
                <a:solidFill>
                  <a:srgbClr val="FFFFFF"/>
                </a:solidFill>
                <a:latin typeface="方正大标宋简体" pitchFamily="2" charset="-122"/>
                <a:ea typeface="方正大标宋简体" pitchFamily="2" charset="-122"/>
              </a:defRPr>
            </a:lvl1pPr>
          </a:lstStyle>
          <a:p>
            <a:r>
              <a:rPr lang="zh-CN" altLang="en-US" dirty="0"/>
              <a:t>单击此处编辑母版标题样式</a:t>
            </a:r>
          </a:p>
        </p:txBody>
      </p:sp>
      <p:sp>
        <p:nvSpPr>
          <p:cNvPr id="14" name="内容占位符 2"/>
          <p:cNvSpPr>
            <a:spLocks noGrp="1"/>
          </p:cNvSpPr>
          <p:nvPr>
            <p:ph idx="1"/>
          </p:nvPr>
        </p:nvSpPr>
        <p:spPr>
          <a:xfrm>
            <a:off x="3868615" y="3975531"/>
            <a:ext cx="4614203" cy="2341134"/>
          </a:xfrm>
        </p:spPr>
        <p:txBody>
          <a:bodyPr/>
          <a:lstStyle>
            <a:lvl1pPr algn="r">
              <a:buFontTx/>
              <a:buNone/>
              <a:defRPr sz="1600">
                <a:solidFill>
                  <a:srgbClr val="FFFFFF"/>
                </a:solidFill>
                <a:latin typeface="方正大标宋简体" pitchFamily="2" charset="-122"/>
                <a:ea typeface="方正大标宋简体" pitchFamily="2" charset="-122"/>
              </a:defRPr>
            </a:lvl1pPr>
            <a:lvl2pPr algn="r">
              <a:buFontTx/>
              <a:buNone/>
              <a:defRPr sz="1600">
                <a:solidFill>
                  <a:srgbClr val="FFFFFF"/>
                </a:solidFill>
                <a:latin typeface="方正大标宋简体" pitchFamily="2" charset="-122"/>
                <a:ea typeface="方正大标宋简体" pitchFamily="2" charset="-122"/>
              </a:defRPr>
            </a:lvl2pPr>
            <a:lvl3pPr algn="r">
              <a:buFontTx/>
              <a:buNone/>
              <a:defRPr sz="1600">
                <a:solidFill>
                  <a:srgbClr val="FFFFFF"/>
                </a:solidFill>
                <a:latin typeface="方正大标宋简体" pitchFamily="2" charset="-122"/>
                <a:ea typeface="方正大标宋简体" pitchFamily="2" charset="-122"/>
              </a:defRPr>
            </a:lvl3pPr>
            <a:lvl4pPr algn="r">
              <a:buFontTx/>
              <a:buNone/>
              <a:defRPr sz="1600">
                <a:solidFill>
                  <a:srgbClr val="FFFFFF"/>
                </a:solidFill>
                <a:latin typeface="方正大标宋简体" pitchFamily="2" charset="-122"/>
                <a:ea typeface="方正大标宋简体" pitchFamily="2" charset="-122"/>
              </a:defRPr>
            </a:lvl4pPr>
            <a:lvl5pPr algn="r">
              <a:buFontTx/>
              <a:buNone/>
              <a:defRPr sz="1600">
                <a:solidFill>
                  <a:srgbClr val="FFFFFF"/>
                </a:solidFill>
                <a:latin typeface="方正大标宋简体" pitchFamily="2" charset="-122"/>
                <a:ea typeface="方正大标宋简体"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cxnSp>
        <p:nvCxnSpPr>
          <p:cNvPr id="15" name="直接连接符 14"/>
          <p:cNvCxnSpPr/>
          <p:nvPr userDrawn="1"/>
        </p:nvCxnSpPr>
        <p:spPr bwMode="auto">
          <a:xfrm rot="5400000">
            <a:off x="-371511" y="3429001"/>
            <a:ext cx="6858001" cy="3"/>
          </a:xfrm>
          <a:prstGeom prst="line">
            <a:avLst/>
          </a:prstGeom>
          <a:solidFill>
            <a:schemeClr val="bg1"/>
          </a:solidFill>
          <a:ln w="19050" cap="flat" cmpd="dbl" algn="ctr">
            <a:solidFill>
              <a:schemeClr val="bg1"/>
            </a:solidFill>
            <a:prstDash val="sysDot"/>
            <a:round/>
            <a:headEnd type="none" w="med" len="med"/>
            <a:tailEnd type="none" w="med" len="med"/>
          </a:ln>
          <a:effectLst/>
        </p:spPr>
      </p:cxnSp>
    </p:spTree>
    <p:extLst>
      <p:ext uri="{BB962C8B-B14F-4D97-AF65-F5344CB8AC3E}">
        <p14:creationId xmlns:p14="http://schemas.microsoft.com/office/powerpoint/2010/main" val="8247018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lvl1pPr>
              <a:defRPr/>
            </a:lvl1pPr>
          </a:lstStyle>
          <a:p>
            <a:fld id="{CF414DB5-798A-4D65-91F5-C61A9B56F532}" type="slidenum">
              <a:rPr lang="en-GB" altLang="en-GB"/>
              <a:pPr/>
              <a:t>‹#›</a:t>
            </a:fld>
            <a:endParaRPr lang="en-GB" altLang="en-GB"/>
          </a:p>
        </p:txBody>
      </p:sp>
    </p:spTree>
    <p:extLst>
      <p:ext uri="{BB962C8B-B14F-4D97-AF65-F5344CB8AC3E}">
        <p14:creationId xmlns:p14="http://schemas.microsoft.com/office/powerpoint/2010/main" val="31617058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3" name="任意多边形 2"/>
          <p:cNvSpPr/>
          <p:nvPr userDrawn="1"/>
        </p:nvSpPr>
        <p:spPr bwMode="auto">
          <a:xfrm>
            <a:off x="620486" y="0"/>
            <a:ext cx="8523514" cy="6858000"/>
          </a:xfrm>
          <a:custGeom>
            <a:avLst/>
            <a:gdLst>
              <a:gd name="connsiteX0" fmla="*/ 0 w 8523514"/>
              <a:gd name="connsiteY0" fmla="*/ 0 h 5715000"/>
              <a:gd name="connsiteX1" fmla="*/ 8523514 w 8523514"/>
              <a:gd name="connsiteY1" fmla="*/ 0 h 5715000"/>
              <a:gd name="connsiteX2" fmla="*/ 8523514 w 8523514"/>
              <a:gd name="connsiteY2" fmla="*/ 5715000 h 5715000"/>
              <a:gd name="connsiteX3" fmla="*/ 0 w 8523514"/>
              <a:gd name="connsiteY3" fmla="*/ 5715000 h 5715000"/>
              <a:gd name="connsiteX4" fmla="*/ 0 w 8523514"/>
              <a:gd name="connsiteY4" fmla="*/ 0 h 5715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23514" h="5715000">
                <a:moveTo>
                  <a:pt x="0" y="0"/>
                </a:moveTo>
                <a:lnTo>
                  <a:pt x="8523514" y="0"/>
                </a:lnTo>
                <a:lnTo>
                  <a:pt x="8523514" y="5715000"/>
                </a:lnTo>
                <a:lnTo>
                  <a:pt x="0" y="5715000"/>
                </a:lnTo>
                <a:lnTo>
                  <a:pt x="0" y="0"/>
                </a:lnTo>
                <a:close/>
              </a:path>
            </a:pathLst>
          </a:custGeom>
          <a:solidFill>
            <a:srgbClr val="990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2" name="灯片编号占位符 1"/>
          <p:cNvSpPr>
            <a:spLocks noGrp="1"/>
          </p:cNvSpPr>
          <p:nvPr>
            <p:ph type="sldNum" sz="quarter" idx="10"/>
          </p:nvPr>
        </p:nvSpPr>
        <p:spPr/>
        <p:txBody>
          <a:bodyPr/>
          <a:lstStyle>
            <a:lvl1pPr>
              <a:defRPr/>
            </a:lvl1pPr>
          </a:lstStyle>
          <a:p>
            <a:fld id="{1E22BD28-6EF5-4291-A5A9-A159F5998579}" type="slidenum">
              <a:rPr lang="en-GB" altLang="en-GB"/>
              <a:pPr/>
              <a:t>‹#›</a:t>
            </a:fld>
            <a:endParaRPr lang="en-GB" altLang="en-GB"/>
          </a:p>
        </p:txBody>
      </p:sp>
      <p:sp>
        <p:nvSpPr>
          <p:cNvPr id="4" name="TextBox 3"/>
          <p:cNvSpPr txBox="1"/>
          <p:nvPr userDrawn="1"/>
        </p:nvSpPr>
        <p:spPr>
          <a:xfrm>
            <a:off x="6264520" y="6518013"/>
            <a:ext cx="2879480" cy="297273"/>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en-US" altLang="zh-CN" sz="1000" b="1" dirty="0">
                <a:solidFill>
                  <a:srgbClr val="DDD2B5"/>
                </a:solidFill>
              </a:rPr>
              <a:t>PRINCIPLES OF MARKETING</a:t>
            </a:r>
            <a:r>
              <a:rPr lang="en-US" altLang="zh-CN" sz="1400" b="1" dirty="0">
                <a:solidFill>
                  <a:srgbClr val="9CD100"/>
                </a:solidFill>
              </a:rPr>
              <a:t>.</a:t>
            </a:r>
            <a:endParaRPr lang="zh-CN" altLang="en-US" sz="1000" b="1" dirty="0">
              <a:solidFill>
                <a:srgbClr val="9CD100"/>
              </a:solidFill>
            </a:endParaRPr>
          </a:p>
        </p:txBody>
      </p:sp>
      <p:sp>
        <p:nvSpPr>
          <p:cNvPr id="5" name="标题 1"/>
          <p:cNvSpPr>
            <a:spLocks noGrp="1"/>
          </p:cNvSpPr>
          <p:nvPr>
            <p:ph type="title"/>
          </p:nvPr>
        </p:nvSpPr>
        <p:spPr>
          <a:xfrm>
            <a:off x="725452" y="358775"/>
            <a:ext cx="8097629" cy="619126"/>
          </a:xfrm>
        </p:spPr>
        <p:txBody>
          <a:bodyPr/>
          <a:lstStyle/>
          <a:p>
            <a:r>
              <a:rPr lang="zh-CN" altLang="en-US"/>
              <a:t>单击此处编辑母版标题样式</a:t>
            </a:r>
          </a:p>
        </p:txBody>
      </p:sp>
      <p:sp>
        <p:nvSpPr>
          <p:cNvPr id="6" name="内容占位符 2"/>
          <p:cNvSpPr>
            <a:spLocks noGrp="1"/>
          </p:cNvSpPr>
          <p:nvPr>
            <p:ph idx="1"/>
          </p:nvPr>
        </p:nvSpPr>
        <p:spPr>
          <a:xfrm>
            <a:off x="935502" y="1308101"/>
            <a:ext cx="7827498" cy="500856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2735988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 name="矩形 7"/>
          <p:cNvSpPr/>
          <p:nvPr userDrawn="1"/>
        </p:nvSpPr>
        <p:spPr bwMode="auto">
          <a:xfrm>
            <a:off x="0" y="0"/>
            <a:ext cx="9144000" cy="6858000"/>
          </a:xfrm>
          <a:prstGeom prst="rect">
            <a:avLst/>
          </a:prstGeom>
          <a:gradFill>
            <a:gsLst>
              <a:gs pos="15000">
                <a:schemeClr val="bg1"/>
              </a:gs>
              <a:gs pos="50000">
                <a:schemeClr val="bg1">
                  <a:lumMod val="40000"/>
                  <a:lumOff val="60000"/>
                </a:schemeClr>
              </a:gs>
              <a:gs pos="85000">
                <a:schemeClr val="bg1"/>
              </a:gs>
            </a:gsLst>
            <a:lin ang="5400000" scaled="0"/>
          </a:gra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algn="ctr" eaLnBrk="0" fontAlgn="base" hangingPunct="0">
              <a:spcBef>
                <a:spcPct val="0"/>
              </a:spcBef>
              <a:spcAft>
                <a:spcPct val="0"/>
              </a:spcAft>
            </a:pPr>
            <a:endParaRPr lang="zh-CN" altLang="en-US" sz="1200">
              <a:solidFill>
                <a:srgbClr val="091D5D"/>
              </a:solidFill>
              <a:latin typeface="Verdana" pitchFamily="34" charset="0"/>
            </a:endParaRPr>
          </a:p>
        </p:txBody>
      </p:sp>
      <p:sp>
        <p:nvSpPr>
          <p:cNvPr id="9" name="矩形 8"/>
          <p:cNvSpPr/>
          <p:nvPr userDrawn="1"/>
        </p:nvSpPr>
        <p:spPr bwMode="auto">
          <a:xfrm>
            <a:off x="0" y="0"/>
            <a:ext cx="571500" cy="6858000"/>
          </a:xfrm>
          <a:prstGeom prst="rect">
            <a:avLst/>
          </a:prstGeom>
          <a:solidFill>
            <a:srgbClr val="990000"/>
          </a:solidFill>
          <a:ln w="6350" cap="flat" cmpd="sng" algn="ctr">
            <a:noFill/>
            <a:prstDash val="solid"/>
            <a:round/>
            <a:headEnd type="none" w="med" len="med"/>
            <a:tailEnd type="none" w="med" len="med"/>
          </a:ln>
          <a:effectLst/>
        </p:spPr>
        <p:txBody>
          <a:bodyPr vert="horz" wrap="none" lIns="81037" tIns="81037" rIns="81037" bIns="81037" numCol="1" rtlCol="0" anchor="ctr" anchorCtr="0" compatLnSpc="1">
            <a:prstTxWarp prst="textNoShape">
              <a:avLst/>
            </a:prstTxWarp>
          </a:bodyPr>
          <a:lstStyle/>
          <a:p>
            <a:pPr algn="ctr" defTabSz="810372" eaLnBrk="0" fontAlgn="base" hangingPunct="0">
              <a:spcBef>
                <a:spcPct val="0"/>
              </a:spcBef>
              <a:spcAft>
                <a:spcPct val="0"/>
              </a:spcAft>
            </a:pPr>
            <a:endParaRPr lang="zh-CN" altLang="en-US" sz="1100" dirty="0">
              <a:solidFill>
                <a:srgbClr val="091D5D"/>
              </a:solidFill>
              <a:latin typeface="Verdana" pitchFamily="34" charset="0"/>
            </a:endParaRPr>
          </a:p>
        </p:txBody>
      </p:sp>
      <p:sp>
        <p:nvSpPr>
          <p:cNvPr id="1413135" name="Rectangle 15"/>
          <p:cNvSpPr>
            <a:spLocks noGrp="1" noChangeArrowheads="1"/>
          </p:cNvSpPr>
          <p:nvPr>
            <p:ph type="sldNum" sz="quarter" idx="4"/>
          </p:nvPr>
        </p:nvSpPr>
        <p:spPr bwMode="auto">
          <a:xfrm>
            <a:off x="64968" y="6552201"/>
            <a:ext cx="443033" cy="169277"/>
          </a:xfrm>
          <a:prstGeom prst="rect">
            <a:avLst/>
          </a:prstGeom>
          <a:noFill/>
          <a:ln w="9525" algn="ctr">
            <a:noFill/>
            <a:miter lim="800000"/>
            <a:headEnd/>
            <a:tailEnd/>
          </a:ln>
          <a:effectLst/>
        </p:spPr>
        <p:txBody>
          <a:bodyPr vert="horz" wrap="square" lIns="0" tIns="0" rIns="0" bIns="0" numCol="1" anchor="b" anchorCtr="0" compatLnSpc="1">
            <a:prstTxWarp prst="textNoShape">
              <a:avLst/>
            </a:prstTxWarp>
            <a:spAutoFit/>
          </a:bodyPr>
          <a:lstStyle>
            <a:lvl1pPr algn="ctr" eaLnBrk="1" hangingPunct="1">
              <a:defRPr sz="1100" b="1">
                <a:solidFill>
                  <a:srgbClr val="000000"/>
                </a:solidFill>
                <a:latin typeface="+mn-lt"/>
              </a:defRPr>
            </a:lvl1pPr>
          </a:lstStyle>
          <a:p>
            <a:pPr fontAlgn="base">
              <a:spcBef>
                <a:spcPct val="0"/>
              </a:spcBef>
              <a:spcAft>
                <a:spcPct val="0"/>
              </a:spcAft>
            </a:pPr>
            <a:fld id="{BE0D9C5B-8233-43AD-8B2A-8B7C493779E0}" type="slidenum">
              <a:rPr lang="en-GB" altLang="en-GB" smtClean="0"/>
              <a:pPr fontAlgn="base">
                <a:spcBef>
                  <a:spcPct val="0"/>
                </a:spcBef>
                <a:spcAft>
                  <a:spcPct val="0"/>
                </a:spcAft>
              </a:pPr>
              <a:t>‹#›</a:t>
            </a:fld>
            <a:endParaRPr lang="en-GB" altLang="en-GB"/>
          </a:p>
        </p:txBody>
      </p:sp>
      <p:sp>
        <p:nvSpPr>
          <p:cNvPr id="1413137" name="Rectangle 17"/>
          <p:cNvSpPr>
            <a:spLocks noGrp="1" noChangeArrowheads="1"/>
          </p:cNvSpPr>
          <p:nvPr>
            <p:ph type="title"/>
          </p:nvPr>
        </p:nvSpPr>
        <p:spPr bwMode="auto">
          <a:xfrm>
            <a:off x="725452" y="358775"/>
            <a:ext cx="8097629" cy="619126"/>
          </a:xfrm>
          <a:prstGeom prst="rect">
            <a:avLst/>
          </a:prstGeom>
          <a:noFill/>
          <a:ln w="9525">
            <a:noFill/>
            <a:miter lim="800000"/>
            <a:headEnd/>
            <a:tailEnd/>
          </a:ln>
          <a:effectLst/>
        </p:spPr>
        <p:txBody>
          <a:bodyPr vert="horz" wrap="square" lIns="82951" tIns="41476" rIns="82951" bIns="41476" numCol="1" anchor="t" anchorCtr="0" compatLnSpc="1">
            <a:prstTxWarp prst="textNoShape">
              <a:avLst/>
            </a:prstTxWarp>
          </a:bodyPr>
          <a:lstStyle/>
          <a:p>
            <a:pPr lvl="0"/>
            <a:r>
              <a:rPr lang="en-GB" altLang="en-GB" dirty="0"/>
              <a:t>Click to edit Master title style</a:t>
            </a:r>
          </a:p>
        </p:txBody>
      </p:sp>
      <p:sp>
        <p:nvSpPr>
          <p:cNvPr id="1413142" name="Rectangle 22"/>
          <p:cNvSpPr>
            <a:spLocks noGrp="1" noChangeArrowheads="1"/>
          </p:cNvSpPr>
          <p:nvPr>
            <p:ph type="body" idx="1"/>
          </p:nvPr>
        </p:nvSpPr>
        <p:spPr bwMode="auto">
          <a:xfrm>
            <a:off x="728664" y="1308101"/>
            <a:ext cx="8034337" cy="5008564"/>
          </a:xfrm>
          <a:prstGeom prst="rect">
            <a:avLst/>
          </a:prstGeom>
          <a:noFill/>
          <a:ln w="9525" algn="ctr">
            <a:noFill/>
            <a:miter lim="800000"/>
            <a:headEnd/>
            <a:tailEnd/>
          </a:ln>
          <a:effectLst/>
        </p:spPr>
        <p:txBody>
          <a:bodyPr vert="horz" wrap="square" lIns="0" tIns="0" rIns="0" bIns="0" numCol="1" anchor="t" anchorCtr="0" compatLnSpc="1">
            <a:prstTxWarp prst="textNoShape">
              <a:avLst/>
            </a:prstTxWarp>
          </a:bodyPr>
          <a:lstStyle/>
          <a:p>
            <a:pPr lvl="0"/>
            <a:r>
              <a:rPr lang="en-GB" altLang="en-GB" dirty="0"/>
              <a:t>Click to edit Master text styles</a:t>
            </a:r>
          </a:p>
          <a:p>
            <a:pPr lvl="1"/>
            <a:r>
              <a:rPr lang="en-GB" altLang="en-GB" dirty="0"/>
              <a:t>Second level</a:t>
            </a:r>
          </a:p>
          <a:p>
            <a:pPr lvl="2"/>
            <a:r>
              <a:rPr lang="en-GB" altLang="en-GB" dirty="0"/>
              <a:t>Third level</a:t>
            </a:r>
          </a:p>
          <a:p>
            <a:pPr lvl="3"/>
            <a:r>
              <a:rPr lang="en-GB" altLang="en-GB" dirty="0"/>
              <a:t>Fourth level</a:t>
            </a:r>
          </a:p>
        </p:txBody>
      </p:sp>
      <p:sp>
        <p:nvSpPr>
          <p:cNvPr id="7" name="TextBox 6"/>
          <p:cNvSpPr txBox="1"/>
          <p:nvPr userDrawn="1"/>
        </p:nvSpPr>
        <p:spPr>
          <a:xfrm>
            <a:off x="7956376" y="6454983"/>
            <a:ext cx="879468" cy="266495"/>
          </a:xfrm>
          <a:prstGeom prst="rect">
            <a:avLst/>
          </a:prstGeom>
          <a:noFill/>
        </p:spPr>
        <p:txBody>
          <a:bodyPr wrap="square" lIns="81037" tIns="40519" rIns="81037" bIns="40519" rtlCol="0">
            <a:spAutoFit/>
          </a:bodyPr>
          <a:lstStyle/>
          <a:p>
            <a:pPr algn="dist" eaLnBrk="0" fontAlgn="base" hangingPunct="0">
              <a:spcBef>
                <a:spcPct val="0"/>
              </a:spcBef>
              <a:spcAft>
                <a:spcPct val="0"/>
              </a:spcAft>
            </a:pPr>
            <a:r>
              <a:rPr lang="zh-CN" altLang="en-US" sz="1200" b="1" dirty="0">
                <a:solidFill>
                  <a:srgbClr val="0066FF"/>
                </a:solidFill>
              </a:rPr>
              <a:t>汽车营销</a:t>
            </a:r>
            <a:endParaRPr lang="zh-CN" altLang="en-US" sz="1200" b="1" dirty="0">
              <a:solidFill>
                <a:srgbClr val="990000"/>
              </a:solidFill>
            </a:endParaRPr>
          </a:p>
        </p:txBody>
      </p:sp>
      <p:sp>
        <p:nvSpPr>
          <p:cNvPr id="10" name="矩形 9"/>
          <p:cNvSpPr/>
          <p:nvPr userDrawn="1"/>
        </p:nvSpPr>
        <p:spPr bwMode="auto">
          <a:xfrm>
            <a:off x="38100" y="1310641"/>
            <a:ext cx="419100" cy="2785110"/>
          </a:xfrm>
          <a:prstGeom prst="rect">
            <a:avLst/>
          </a:prstGeom>
          <a:noFill/>
          <a:ln w="3175" cap="flat" cmpd="sng" algn="ctr">
            <a:noFill/>
            <a:prstDash val="solid"/>
            <a:miter lim="800000"/>
            <a:headEnd type="none" w="med" len="med"/>
            <a:tailEnd type="none" w="med" len="med"/>
          </a:ln>
          <a:effectLst/>
        </p:spPr>
        <p:txBody>
          <a:bodyPr vert="eaVert" wrap="none" lIns="81037" tIns="81037" rIns="81037" bIns="81037" numCol="1" rtlCol="0" anchor="b" anchorCtr="0" compatLnSpc="1">
            <a:prstTxWarp prst="textNoShape">
              <a:avLst/>
            </a:prstTxWarp>
          </a:bodyPr>
          <a:lstStyle/>
          <a:p>
            <a:pPr algn="ctr" defTabSz="810372" eaLnBrk="0" fontAlgn="base" hangingPunct="0">
              <a:spcBef>
                <a:spcPct val="0"/>
              </a:spcBef>
              <a:spcAft>
                <a:spcPct val="0"/>
              </a:spcAft>
            </a:pPr>
            <a:r>
              <a:rPr lang="zh-CN" altLang="en-US" sz="2800" spc="300" dirty="0">
                <a:solidFill>
                  <a:srgbClr val="000000"/>
                </a:solidFill>
                <a:latin typeface="方正大黑简体" pitchFamily="65" charset="-122"/>
                <a:ea typeface="方正大黑简体" pitchFamily="65" charset="-122"/>
              </a:rPr>
              <a:t>汽车促销策略</a:t>
            </a:r>
            <a:endParaRPr lang="en-US" altLang="zh-CN" sz="2800" spc="300" dirty="0">
              <a:solidFill>
                <a:srgbClr val="000000"/>
              </a:solidFill>
              <a:latin typeface="方正大黑简体" pitchFamily="65" charset="-122"/>
              <a:ea typeface="方正大黑简体" pitchFamily="65" charset="-122"/>
            </a:endParaRPr>
          </a:p>
        </p:txBody>
      </p:sp>
    </p:spTree>
    <p:extLst>
      <p:ext uri="{BB962C8B-B14F-4D97-AF65-F5344CB8AC3E}">
        <p14:creationId xmlns:p14="http://schemas.microsoft.com/office/powerpoint/2010/main" val="46311577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hf hdr="0" ftr="0" dt="0"/>
  <p:txStyles>
    <p:titleStyle>
      <a:lvl1pPr algn="l" rtl="0" fontAlgn="base">
        <a:lnSpc>
          <a:spcPct val="100000"/>
        </a:lnSpc>
        <a:spcBef>
          <a:spcPct val="0"/>
        </a:spcBef>
        <a:spcAft>
          <a:spcPct val="0"/>
        </a:spcAft>
        <a:defRPr sz="3000">
          <a:solidFill>
            <a:srgbClr val="C00000"/>
          </a:solidFill>
          <a:latin typeface="+mj-lt"/>
          <a:ea typeface="+mj-ea"/>
          <a:cs typeface="+mj-cs"/>
        </a:defRPr>
      </a:lvl1pPr>
      <a:lvl2pPr algn="l" rtl="0" fontAlgn="base">
        <a:lnSpc>
          <a:spcPts val="1861"/>
        </a:lnSpc>
        <a:spcBef>
          <a:spcPct val="0"/>
        </a:spcBef>
        <a:spcAft>
          <a:spcPct val="0"/>
        </a:spcAft>
        <a:defRPr sz="1800">
          <a:solidFill>
            <a:schemeClr val="tx1"/>
          </a:solidFill>
          <a:latin typeface="Verdana" pitchFamily="34" charset="0"/>
        </a:defRPr>
      </a:lvl2pPr>
      <a:lvl3pPr algn="l" rtl="0" fontAlgn="base">
        <a:lnSpc>
          <a:spcPts val="1861"/>
        </a:lnSpc>
        <a:spcBef>
          <a:spcPct val="0"/>
        </a:spcBef>
        <a:spcAft>
          <a:spcPct val="0"/>
        </a:spcAft>
        <a:defRPr sz="1800">
          <a:solidFill>
            <a:schemeClr val="tx1"/>
          </a:solidFill>
          <a:latin typeface="Verdana" pitchFamily="34" charset="0"/>
        </a:defRPr>
      </a:lvl3pPr>
      <a:lvl4pPr algn="l" rtl="0" fontAlgn="base">
        <a:lnSpc>
          <a:spcPts val="1861"/>
        </a:lnSpc>
        <a:spcBef>
          <a:spcPct val="0"/>
        </a:spcBef>
        <a:spcAft>
          <a:spcPct val="0"/>
        </a:spcAft>
        <a:defRPr sz="1800">
          <a:solidFill>
            <a:schemeClr val="tx1"/>
          </a:solidFill>
          <a:latin typeface="Verdana" pitchFamily="34" charset="0"/>
        </a:defRPr>
      </a:lvl4pPr>
      <a:lvl5pPr algn="l" rtl="0" fontAlgn="base">
        <a:lnSpc>
          <a:spcPts val="1861"/>
        </a:lnSpc>
        <a:spcBef>
          <a:spcPct val="0"/>
        </a:spcBef>
        <a:spcAft>
          <a:spcPct val="0"/>
        </a:spcAft>
        <a:defRPr sz="1800">
          <a:solidFill>
            <a:schemeClr val="tx1"/>
          </a:solidFill>
          <a:latin typeface="Verdana" pitchFamily="34" charset="0"/>
        </a:defRPr>
      </a:lvl5pPr>
      <a:lvl6pPr marL="405185" algn="l" rtl="0" fontAlgn="base">
        <a:lnSpc>
          <a:spcPts val="1861"/>
        </a:lnSpc>
        <a:spcBef>
          <a:spcPct val="0"/>
        </a:spcBef>
        <a:spcAft>
          <a:spcPct val="0"/>
        </a:spcAft>
        <a:defRPr sz="1800">
          <a:solidFill>
            <a:schemeClr val="tx1"/>
          </a:solidFill>
          <a:latin typeface="Verdana" pitchFamily="34" charset="0"/>
        </a:defRPr>
      </a:lvl6pPr>
      <a:lvl7pPr marL="810372" algn="l" rtl="0" fontAlgn="base">
        <a:lnSpc>
          <a:spcPts val="1861"/>
        </a:lnSpc>
        <a:spcBef>
          <a:spcPct val="0"/>
        </a:spcBef>
        <a:spcAft>
          <a:spcPct val="0"/>
        </a:spcAft>
        <a:defRPr sz="1800">
          <a:solidFill>
            <a:schemeClr val="tx1"/>
          </a:solidFill>
          <a:latin typeface="Verdana" pitchFamily="34" charset="0"/>
        </a:defRPr>
      </a:lvl7pPr>
      <a:lvl8pPr marL="1215556" algn="l" rtl="0" fontAlgn="base">
        <a:lnSpc>
          <a:spcPts val="1861"/>
        </a:lnSpc>
        <a:spcBef>
          <a:spcPct val="0"/>
        </a:spcBef>
        <a:spcAft>
          <a:spcPct val="0"/>
        </a:spcAft>
        <a:defRPr sz="1800">
          <a:solidFill>
            <a:schemeClr val="tx1"/>
          </a:solidFill>
          <a:latin typeface="Verdana" pitchFamily="34" charset="0"/>
        </a:defRPr>
      </a:lvl8pPr>
      <a:lvl9pPr marL="1620741" algn="l" rtl="0" fontAlgn="base">
        <a:lnSpc>
          <a:spcPts val="1861"/>
        </a:lnSpc>
        <a:spcBef>
          <a:spcPct val="0"/>
        </a:spcBef>
        <a:spcAft>
          <a:spcPct val="0"/>
        </a:spcAft>
        <a:defRPr sz="1800">
          <a:solidFill>
            <a:schemeClr val="tx1"/>
          </a:solidFill>
          <a:latin typeface="Verdana" pitchFamily="34" charset="0"/>
        </a:defRPr>
      </a:lvl9pPr>
    </p:titleStyle>
    <p:bodyStyle>
      <a:lvl1pPr marL="168827" indent="-168827" algn="l" rtl="0" fontAlgn="base">
        <a:lnSpc>
          <a:spcPct val="102000"/>
        </a:lnSpc>
        <a:spcBef>
          <a:spcPct val="0"/>
        </a:spcBef>
        <a:spcAft>
          <a:spcPct val="37000"/>
        </a:spcAft>
        <a:buChar char="•"/>
        <a:tabLst>
          <a:tab pos="5064818" algn="l"/>
        </a:tabLst>
        <a:defRPr sz="2000">
          <a:solidFill>
            <a:srgbClr val="000000"/>
          </a:solidFill>
          <a:latin typeface="+mn-lt"/>
          <a:ea typeface="+mn-ea"/>
          <a:cs typeface="+mn-cs"/>
        </a:defRPr>
      </a:lvl1pPr>
      <a:lvl2pPr marL="339062" indent="-168827" algn="l" rtl="0" fontAlgn="base">
        <a:lnSpc>
          <a:spcPct val="94000"/>
        </a:lnSpc>
        <a:spcBef>
          <a:spcPct val="0"/>
        </a:spcBef>
        <a:spcAft>
          <a:spcPct val="36000"/>
        </a:spcAft>
        <a:buChar char="–"/>
        <a:tabLst>
          <a:tab pos="5064818" algn="l"/>
        </a:tabLst>
        <a:defRPr sz="1800">
          <a:solidFill>
            <a:srgbClr val="000000"/>
          </a:solidFill>
          <a:latin typeface="+mn-lt"/>
        </a:defRPr>
      </a:lvl2pPr>
      <a:lvl3pPr marL="509295" indent="-168827" algn="l" rtl="0" fontAlgn="base">
        <a:lnSpc>
          <a:spcPct val="95000"/>
        </a:lnSpc>
        <a:spcBef>
          <a:spcPct val="0"/>
        </a:spcBef>
        <a:spcAft>
          <a:spcPct val="30000"/>
        </a:spcAft>
        <a:buChar char="–"/>
        <a:tabLst>
          <a:tab pos="5064818" algn="l"/>
        </a:tabLst>
        <a:defRPr sz="1600">
          <a:solidFill>
            <a:srgbClr val="000000"/>
          </a:solidFill>
          <a:latin typeface="+mn-lt"/>
        </a:defRPr>
      </a:lvl3pPr>
      <a:lvl4pPr marL="683751" indent="-173049" algn="l" rtl="0" fontAlgn="base">
        <a:lnSpc>
          <a:spcPct val="97000"/>
        </a:lnSpc>
        <a:spcBef>
          <a:spcPct val="0"/>
        </a:spcBef>
        <a:spcAft>
          <a:spcPct val="28000"/>
        </a:spcAft>
        <a:buChar char="–"/>
        <a:tabLst>
          <a:tab pos="5064818" algn="l"/>
        </a:tabLst>
        <a:defRPr sz="1100">
          <a:solidFill>
            <a:srgbClr val="000000"/>
          </a:solidFill>
          <a:latin typeface="+mn-lt"/>
        </a:defRPr>
      </a:lvl4pPr>
      <a:lvl5pPr marL="851171"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5pPr>
      <a:lvl6pPr marL="1256357"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6pPr>
      <a:lvl7pPr marL="1661542"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7pPr>
      <a:lvl8pPr marL="2066728"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8pPr>
      <a:lvl9pPr marL="2471913" indent="-166014" algn="l" rtl="0" fontAlgn="base">
        <a:spcBef>
          <a:spcPct val="0"/>
        </a:spcBef>
        <a:spcAft>
          <a:spcPct val="0"/>
        </a:spcAft>
        <a:buSzPct val="100000"/>
        <a:buFont typeface="Arial" pitchFamily="34" charset="0"/>
        <a:buChar char="–"/>
        <a:tabLst>
          <a:tab pos="5064818" algn="l"/>
        </a:tabLst>
        <a:defRPr>
          <a:solidFill>
            <a:schemeClr val="tx1"/>
          </a:solidFill>
          <a:latin typeface="+mn-lt"/>
        </a:defRPr>
      </a:lvl9pPr>
    </p:bodyStyle>
    <p:otherStyle>
      <a:defPPr>
        <a:defRPr lang="zh-CN"/>
      </a:defPPr>
      <a:lvl1pPr marL="0" algn="l" defTabSz="810372" rtl="0" eaLnBrk="1" latinLnBrk="0" hangingPunct="1">
        <a:defRPr sz="1600" kern="1200">
          <a:solidFill>
            <a:schemeClr val="tx1"/>
          </a:solidFill>
          <a:latin typeface="+mn-lt"/>
          <a:ea typeface="+mn-ea"/>
          <a:cs typeface="+mn-cs"/>
        </a:defRPr>
      </a:lvl1pPr>
      <a:lvl2pPr marL="405185" algn="l" defTabSz="810372" rtl="0" eaLnBrk="1" latinLnBrk="0" hangingPunct="1">
        <a:defRPr sz="1600" kern="1200">
          <a:solidFill>
            <a:schemeClr val="tx1"/>
          </a:solidFill>
          <a:latin typeface="+mn-lt"/>
          <a:ea typeface="+mn-ea"/>
          <a:cs typeface="+mn-cs"/>
        </a:defRPr>
      </a:lvl2pPr>
      <a:lvl3pPr marL="810372" algn="l" defTabSz="810372" rtl="0" eaLnBrk="1" latinLnBrk="0" hangingPunct="1">
        <a:defRPr sz="1600" kern="1200">
          <a:solidFill>
            <a:schemeClr val="tx1"/>
          </a:solidFill>
          <a:latin typeface="+mn-lt"/>
          <a:ea typeface="+mn-ea"/>
          <a:cs typeface="+mn-cs"/>
        </a:defRPr>
      </a:lvl3pPr>
      <a:lvl4pPr marL="1215556" algn="l" defTabSz="810372" rtl="0" eaLnBrk="1" latinLnBrk="0" hangingPunct="1">
        <a:defRPr sz="1600" kern="1200">
          <a:solidFill>
            <a:schemeClr val="tx1"/>
          </a:solidFill>
          <a:latin typeface="+mn-lt"/>
          <a:ea typeface="+mn-ea"/>
          <a:cs typeface="+mn-cs"/>
        </a:defRPr>
      </a:lvl4pPr>
      <a:lvl5pPr marL="1620741" algn="l" defTabSz="810372" rtl="0" eaLnBrk="1" latinLnBrk="0" hangingPunct="1">
        <a:defRPr sz="1600" kern="1200">
          <a:solidFill>
            <a:schemeClr val="tx1"/>
          </a:solidFill>
          <a:latin typeface="+mn-lt"/>
          <a:ea typeface="+mn-ea"/>
          <a:cs typeface="+mn-cs"/>
        </a:defRPr>
      </a:lvl5pPr>
      <a:lvl6pPr marL="2025928" algn="l" defTabSz="810372" rtl="0" eaLnBrk="1" latinLnBrk="0" hangingPunct="1">
        <a:defRPr sz="1600" kern="1200">
          <a:solidFill>
            <a:schemeClr val="tx1"/>
          </a:solidFill>
          <a:latin typeface="+mn-lt"/>
          <a:ea typeface="+mn-ea"/>
          <a:cs typeface="+mn-cs"/>
        </a:defRPr>
      </a:lvl6pPr>
      <a:lvl7pPr marL="2431112" algn="l" defTabSz="810372" rtl="0" eaLnBrk="1" latinLnBrk="0" hangingPunct="1">
        <a:defRPr sz="1600" kern="1200">
          <a:solidFill>
            <a:schemeClr val="tx1"/>
          </a:solidFill>
          <a:latin typeface="+mn-lt"/>
          <a:ea typeface="+mn-ea"/>
          <a:cs typeface="+mn-cs"/>
        </a:defRPr>
      </a:lvl7pPr>
      <a:lvl8pPr marL="2836298" algn="l" defTabSz="810372" rtl="0" eaLnBrk="1" latinLnBrk="0" hangingPunct="1">
        <a:defRPr sz="1600" kern="1200">
          <a:solidFill>
            <a:schemeClr val="tx1"/>
          </a:solidFill>
          <a:latin typeface="+mn-lt"/>
          <a:ea typeface="+mn-ea"/>
          <a:cs typeface="+mn-cs"/>
        </a:defRPr>
      </a:lvl8pPr>
      <a:lvl9pPr marL="3241484" algn="l" defTabSz="8103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b="1" dirty="0"/>
              <a:t>10.1  </a:t>
            </a:r>
            <a:r>
              <a:rPr lang="zh-CN" altLang="zh-CN" b="1" dirty="0"/>
              <a:t>促销策略概述</a:t>
            </a:r>
            <a:br>
              <a:rPr lang="zh-CN" altLang="zh-CN" b="1" dirty="0"/>
            </a:br>
            <a:endParaRPr lang="zh-CN" altLang="en-US" dirty="0"/>
          </a:p>
        </p:txBody>
      </p:sp>
      <p:sp>
        <p:nvSpPr>
          <p:cNvPr id="3" name="内容占位符 2"/>
          <p:cNvSpPr>
            <a:spLocks noGrp="1"/>
          </p:cNvSpPr>
          <p:nvPr>
            <p:ph idx="1"/>
          </p:nvPr>
        </p:nvSpPr>
        <p:spPr/>
        <p:txBody>
          <a:bodyPr/>
          <a:lstStyle/>
          <a:p>
            <a:pPr marL="0" indent="0">
              <a:lnSpc>
                <a:spcPct val="120000"/>
              </a:lnSpc>
              <a:buNone/>
            </a:pPr>
            <a:r>
              <a:rPr lang="en-US" altLang="zh-CN" sz="2400" dirty="0">
                <a:latin typeface="微软雅黑" panose="020B0503020204020204" pitchFamily="34" charset="-122"/>
                <a:ea typeface="微软雅黑" panose="020B0503020204020204" pitchFamily="34" charset="-122"/>
              </a:rPr>
              <a:t>10.1.1</a:t>
            </a:r>
            <a:r>
              <a:rPr lang="zh-CN" altLang="en-US" sz="2400" dirty="0">
                <a:latin typeface="微软雅黑" panose="020B0503020204020204" pitchFamily="34" charset="-122"/>
                <a:ea typeface="微软雅黑" panose="020B0503020204020204" pitchFamily="34" charset="-122"/>
              </a:rPr>
              <a:t>促销的含义及作用</a:t>
            </a:r>
          </a:p>
          <a:p>
            <a:pPr marL="0" indent="0">
              <a:lnSpc>
                <a:spcPct val="120000"/>
              </a:lnSpc>
              <a:buNone/>
            </a:pP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促销的含义</a:t>
            </a:r>
          </a:p>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促销就是营销者向消费者传递有关本企业及产品的各种信息，说服或吸引消费者购买其产品，以达到扩大销售量的目的。</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促销具有以下几层含义：</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）促销工作的核心是沟通信息。</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）促销的目的是引发、刺激消费者产生购买行为。</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a:t>
            </a:fld>
            <a:endParaRPr lang="en-GB" altLang="en-GB"/>
          </a:p>
        </p:txBody>
      </p:sp>
    </p:spTree>
    <p:extLst>
      <p:ext uri="{BB962C8B-B14F-4D97-AF65-F5344CB8AC3E}">
        <p14:creationId xmlns:p14="http://schemas.microsoft.com/office/powerpoint/2010/main" val="8172374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其影响因素主要有以下几个方面：</a:t>
            </a:r>
          </a:p>
          <a:p>
            <a:pPr marL="0" indent="0">
              <a:buNone/>
            </a:pPr>
            <a:r>
              <a:rPr lang="en-US" altLang="zh-CN" sz="2200" dirty="0">
                <a:solidFill>
                  <a:srgbClr val="C00000"/>
                </a:solidFill>
                <a:latin typeface="微软雅黑" panose="020B0503020204020204" pitchFamily="34" charset="-122"/>
                <a:ea typeface="微软雅黑" panose="020B0503020204020204" pitchFamily="34" charset="-122"/>
              </a:rPr>
              <a:t>1.</a:t>
            </a:r>
            <a:r>
              <a:rPr lang="zh-CN" altLang="en-US" sz="2200" dirty="0">
                <a:solidFill>
                  <a:srgbClr val="C00000"/>
                </a:solidFill>
                <a:latin typeface="微软雅黑" panose="020B0503020204020204" pitchFamily="34" charset="-122"/>
                <a:ea typeface="微软雅黑" panose="020B0503020204020204" pitchFamily="34" charset="-122"/>
              </a:rPr>
              <a:t>促销目标。</a:t>
            </a:r>
            <a:r>
              <a:rPr lang="zh-CN" altLang="en-US" sz="2200" dirty="0">
                <a:latin typeface="微软雅黑" panose="020B0503020204020204" pitchFamily="34" charset="-122"/>
                <a:ea typeface="微软雅黑" panose="020B0503020204020204" pitchFamily="34" charset="-122"/>
              </a:rPr>
              <a:t>它是企业从事促销活动所要达到的目的。</a:t>
            </a:r>
          </a:p>
          <a:p>
            <a:pPr marL="0" indent="0">
              <a:buNone/>
            </a:pPr>
            <a:r>
              <a:rPr lang="en-US" altLang="zh-CN" sz="2200" dirty="0">
                <a:solidFill>
                  <a:srgbClr val="C00000"/>
                </a:solidFill>
                <a:latin typeface="微软雅黑" panose="020B0503020204020204" pitchFamily="34" charset="-122"/>
                <a:ea typeface="微软雅黑" panose="020B0503020204020204" pitchFamily="34" charset="-122"/>
              </a:rPr>
              <a:t>2.</a:t>
            </a:r>
            <a:r>
              <a:rPr lang="zh-CN" altLang="en-US" sz="2200" dirty="0">
                <a:solidFill>
                  <a:srgbClr val="C00000"/>
                </a:solidFill>
                <a:latin typeface="微软雅黑" panose="020B0503020204020204" pitchFamily="34" charset="-122"/>
                <a:ea typeface="微软雅黑" panose="020B0503020204020204" pitchFamily="34" charset="-122"/>
              </a:rPr>
              <a:t>产品因素。</a:t>
            </a:r>
            <a:r>
              <a:rPr lang="zh-CN" altLang="en-US" sz="2200" dirty="0">
                <a:latin typeface="微软雅黑" panose="020B0503020204020204" pitchFamily="34" charset="-122"/>
                <a:ea typeface="微软雅黑" panose="020B0503020204020204" pitchFamily="34" charset="-122"/>
              </a:rPr>
              <a:t>主要包括：</a:t>
            </a:r>
            <a:endParaRPr lang="en-US" altLang="zh-CN" sz="2200" dirty="0">
              <a:latin typeface="微软雅黑" panose="020B0503020204020204" pitchFamily="34" charset="-122"/>
              <a:ea typeface="微软雅黑" panose="020B0503020204020204" pitchFamily="34" charset="-122"/>
            </a:endParaRP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）产品的性质。</a:t>
            </a:r>
            <a:endParaRPr lang="en-US" altLang="zh-CN" sz="2200" dirty="0">
              <a:latin typeface="微软雅黑" panose="020B0503020204020204" pitchFamily="34" charset="-122"/>
              <a:ea typeface="微软雅黑" panose="020B0503020204020204" pitchFamily="34" charset="-122"/>
            </a:endParaRP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）产品的市场生命周期。</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10</a:t>
            </a:fld>
            <a:endParaRPr lang="en-GB" altLang="en-GB"/>
          </a:p>
        </p:txBody>
      </p:sp>
    </p:spTree>
    <p:extLst>
      <p:ext uri="{BB962C8B-B14F-4D97-AF65-F5344CB8AC3E}">
        <p14:creationId xmlns:p14="http://schemas.microsoft.com/office/powerpoint/2010/main" val="288201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977901"/>
            <a:ext cx="8034337" cy="5338764"/>
          </a:xfrm>
        </p:spPr>
        <p:txBody>
          <a:bodyPr/>
          <a:lstStyle/>
          <a:p>
            <a:pPr marL="0" indent="0">
              <a:buNone/>
            </a:pPr>
            <a:r>
              <a:rPr lang="zh-CN" altLang="en-US" sz="2800"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产品生命周期各阶段促销方式组合</a:t>
            </a:r>
            <a:endParaRPr lang="en-US" altLang="zh-CN" dirty="0">
              <a:latin typeface="微软雅黑" panose="020B0503020204020204" pitchFamily="34" charset="-122"/>
              <a:ea typeface="微软雅黑" panose="020B0503020204020204" pitchFamily="34" charset="-122"/>
            </a:endParaRPr>
          </a:p>
          <a:p>
            <a:pPr marL="0" indent="0">
              <a:buNone/>
            </a:pPr>
            <a:endParaRPr lang="zh-CN" altLang="en-US" dirty="0">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11</a:t>
            </a:fld>
            <a:endParaRPr lang="en-GB" altLang="en-GB"/>
          </a:p>
        </p:txBody>
      </p:sp>
      <p:pic>
        <p:nvPicPr>
          <p:cNvPr id="5" name="图片 4"/>
          <p:cNvPicPr>
            <a:picLocks noChangeAspect="1"/>
          </p:cNvPicPr>
          <p:nvPr/>
        </p:nvPicPr>
        <p:blipFill>
          <a:blip r:embed="rId2"/>
          <a:stretch>
            <a:fillRect/>
          </a:stretch>
        </p:blipFill>
        <p:spPr>
          <a:xfrm>
            <a:off x="668583" y="1484783"/>
            <a:ext cx="8154497" cy="4871609"/>
          </a:xfrm>
          <a:prstGeom prst="rect">
            <a:avLst/>
          </a:prstGeom>
        </p:spPr>
      </p:pic>
    </p:spTree>
    <p:extLst>
      <p:ext uri="{BB962C8B-B14F-4D97-AF65-F5344CB8AC3E}">
        <p14:creationId xmlns:p14="http://schemas.microsoft.com/office/powerpoint/2010/main" val="121497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lvl="0" indent="0">
              <a:buNone/>
            </a:pPr>
            <a:r>
              <a:rPr lang="en-US" altLang="zh-CN" sz="2200" dirty="0">
                <a:solidFill>
                  <a:srgbClr val="C00000"/>
                </a:solidFill>
                <a:latin typeface="微软雅黑" panose="020B0503020204020204" pitchFamily="34" charset="-122"/>
                <a:ea typeface="微软雅黑" panose="020B0503020204020204" pitchFamily="34" charset="-122"/>
              </a:rPr>
              <a:t>3.</a:t>
            </a:r>
            <a:r>
              <a:rPr lang="zh-CN" altLang="en-US" sz="2200" dirty="0">
                <a:solidFill>
                  <a:srgbClr val="C00000"/>
                </a:solidFill>
                <a:latin typeface="微软雅黑" panose="020B0503020204020204" pitchFamily="34" charset="-122"/>
                <a:ea typeface="微软雅黑" panose="020B0503020204020204" pitchFamily="34" charset="-122"/>
              </a:rPr>
              <a:t>市场条件。</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buNone/>
            </a:pPr>
            <a:r>
              <a:rPr lang="zh-CN" altLang="zh-CN" sz="2200" dirty="0">
                <a:solidFill>
                  <a:schemeClr val="tx1">
                    <a:lumMod val="50000"/>
                  </a:schemeClr>
                </a:solidFill>
                <a:latin typeface="微软雅黑" panose="020B0503020204020204" pitchFamily="34" charset="-122"/>
                <a:ea typeface="微软雅黑" panose="020B0503020204020204" pitchFamily="34" charset="-122"/>
              </a:rPr>
              <a:t>目标市场顾客规模小且相对集中的市场，应以人员推销为主；</a:t>
            </a:r>
            <a:endParaRPr lang="en-US" altLang="zh-CN" sz="2200" dirty="0">
              <a:solidFill>
                <a:schemeClr val="tx1">
                  <a:lumMod val="50000"/>
                </a:schemeClr>
              </a:solidFill>
              <a:latin typeface="微软雅黑" panose="020B0503020204020204" pitchFamily="34" charset="-122"/>
              <a:ea typeface="微软雅黑" panose="020B0503020204020204" pitchFamily="34" charset="-122"/>
            </a:endParaRPr>
          </a:p>
          <a:p>
            <a:pPr marL="0" indent="0">
              <a:buNone/>
            </a:pPr>
            <a:r>
              <a:rPr lang="zh-CN" altLang="zh-CN" sz="2200" dirty="0">
                <a:solidFill>
                  <a:schemeClr val="tx1">
                    <a:lumMod val="50000"/>
                  </a:schemeClr>
                </a:solidFill>
                <a:latin typeface="微软雅黑" panose="020B0503020204020204" pitchFamily="34" charset="-122"/>
                <a:ea typeface="微软雅黑" panose="020B0503020204020204" pitchFamily="34" charset="-122"/>
              </a:rPr>
              <a:t>顾客分布范围广而分散的市场，则应以广告宣传为主。</a:t>
            </a:r>
          </a:p>
          <a:p>
            <a:pPr marL="0" lvl="0" indent="0">
              <a:buNone/>
            </a:pPr>
            <a:r>
              <a:rPr lang="en-US" altLang="zh-CN" sz="2200" dirty="0">
                <a:solidFill>
                  <a:srgbClr val="C00000"/>
                </a:solidFill>
                <a:latin typeface="微软雅黑" panose="020B0503020204020204" pitchFamily="34" charset="-122"/>
                <a:ea typeface="微软雅黑" panose="020B0503020204020204" pitchFamily="34" charset="-122"/>
              </a:rPr>
              <a:t>4.</a:t>
            </a:r>
            <a:r>
              <a:rPr lang="zh-CN" altLang="en-US" sz="2200" dirty="0">
                <a:solidFill>
                  <a:srgbClr val="C00000"/>
                </a:solidFill>
                <a:latin typeface="微软雅黑" panose="020B0503020204020204" pitchFamily="34" charset="-122"/>
                <a:ea typeface="微软雅黑" panose="020B0503020204020204" pitchFamily="34" charset="-122"/>
              </a:rPr>
              <a:t>促销预算。</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12</a:t>
            </a:fld>
            <a:endParaRPr lang="en-GB" altLang="en-GB"/>
          </a:p>
        </p:txBody>
      </p:sp>
    </p:spTree>
    <p:extLst>
      <p:ext uri="{BB962C8B-B14F-4D97-AF65-F5344CB8AC3E}">
        <p14:creationId xmlns:p14="http://schemas.microsoft.com/office/powerpoint/2010/main" val="28519186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10.2  </a:t>
            </a:r>
            <a:r>
              <a:rPr lang="zh-CN" altLang="en-US" sz="2400" dirty="0">
                <a:latin typeface="微软雅黑" panose="020B0503020204020204" pitchFamily="34" charset="-122"/>
                <a:ea typeface="微软雅黑" panose="020B0503020204020204" pitchFamily="34" charset="-122"/>
              </a:rPr>
              <a:t>人员推销</a:t>
            </a:r>
          </a:p>
          <a:p>
            <a:pPr marL="0" indent="0">
              <a:buNone/>
            </a:pPr>
            <a:r>
              <a:rPr lang="en-US" altLang="zh-CN" sz="2400" dirty="0">
                <a:latin typeface="微软雅黑" panose="020B0503020204020204" pitchFamily="34" charset="-122"/>
                <a:ea typeface="微软雅黑" panose="020B0503020204020204" pitchFamily="34" charset="-122"/>
              </a:rPr>
              <a:t>10.2.1</a:t>
            </a:r>
            <a:r>
              <a:rPr lang="zh-CN" altLang="en-US" sz="2400" dirty="0">
                <a:latin typeface="微软雅黑" panose="020B0503020204020204" pitchFamily="34" charset="-122"/>
                <a:ea typeface="微软雅黑" panose="020B0503020204020204" pitchFamily="34" charset="-122"/>
              </a:rPr>
              <a:t>人员推销的概念及特点</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人员推销的概念</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人员推销是推销人员在一定的营销环境中，运用各种推销技巧和手段，说服消费者接受企业的产品。</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人员推销的特点</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）方式灵活</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）针对性强</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）信息的双向沟通</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13</a:t>
            </a:fld>
            <a:endParaRPr lang="en-GB" altLang="en-GB"/>
          </a:p>
        </p:txBody>
      </p:sp>
      <p:sp>
        <p:nvSpPr>
          <p:cNvPr id="6" name="云形标注 5"/>
          <p:cNvSpPr/>
          <p:nvPr/>
        </p:nvSpPr>
        <p:spPr bwMode="auto">
          <a:xfrm>
            <a:off x="5004048" y="358775"/>
            <a:ext cx="4139952" cy="1846089"/>
          </a:xfrm>
          <a:prstGeom prst="cloudCallout">
            <a:avLst/>
          </a:prstGeom>
          <a:solidFill>
            <a:schemeClr val="bg2">
              <a:lumMod val="20000"/>
              <a:lumOff val="80000"/>
            </a:schemeClr>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zh-CN" altLang="en-US" sz="2800" dirty="0">
                <a:latin typeface="微软雅黑" panose="020B0503020204020204" pitchFamily="34" charset="-122"/>
                <a:ea typeface="微软雅黑" panose="020B0503020204020204" pitchFamily="34" charset="-122"/>
              </a:rPr>
              <a:t>每种促销方式的</a:t>
            </a:r>
            <a:endParaRPr lang="en-US" altLang="zh-CN" sz="2800" dirty="0">
              <a:latin typeface="微软雅黑" panose="020B0503020204020204" pitchFamily="34" charset="-122"/>
              <a:ea typeface="微软雅黑" panose="020B0503020204020204" pitchFamily="34" charset="-122"/>
            </a:endParaRPr>
          </a:p>
          <a:p>
            <a:pPr marL="0" marR="0" indent="0" algn="ctr" defTabSz="914400" rtl="0" eaLnBrk="0" fontAlgn="base" latinLnBrk="0" hangingPunct="0">
              <a:lnSpc>
                <a:spcPct val="100000"/>
              </a:lnSpc>
              <a:spcBef>
                <a:spcPct val="0"/>
              </a:spcBef>
              <a:spcAft>
                <a:spcPct val="0"/>
              </a:spcAft>
              <a:buClrTx/>
              <a:buSzTx/>
              <a:buFontTx/>
              <a:buNone/>
              <a:tabLst/>
            </a:pPr>
            <a:r>
              <a:rPr lang="zh-CN" altLang="en-US" sz="2800" dirty="0">
                <a:latin typeface="微软雅黑" panose="020B0503020204020204" pitchFamily="34" charset="-122"/>
                <a:ea typeface="微软雅黑" panose="020B0503020204020204" pitchFamily="34" charset="-122"/>
              </a:rPr>
              <a:t>特点是什么？</a:t>
            </a:r>
            <a:endParaRPr kumimoji="0" lang="zh-CN" altLang="en-US" sz="28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3277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10.2.2</a:t>
            </a:r>
            <a:r>
              <a:rPr lang="zh-CN" altLang="en-US" sz="2400" dirty="0">
                <a:latin typeface="微软雅黑" panose="020B0503020204020204" pitchFamily="34" charset="-122"/>
                <a:ea typeface="微软雅黑" panose="020B0503020204020204" pitchFamily="34" charset="-122"/>
              </a:rPr>
              <a:t>人员推销的形式</a:t>
            </a:r>
          </a:p>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上门推销</a:t>
            </a:r>
          </a:p>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展厅推销</a:t>
            </a:r>
          </a:p>
          <a:p>
            <a:pPr marL="0" indent="0">
              <a:buNone/>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会议推销</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14</a:t>
            </a:fld>
            <a:endParaRPr lang="en-GB" altLang="en-GB"/>
          </a:p>
        </p:txBody>
      </p:sp>
    </p:spTree>
    <p:extLst>
      <p:ext uri="{BB962C8B-B14F-4D97-AF65-F5344CB8AC3E}">
        <p14:creationId xmlns:p14="http://schemas.microsoft.com/office/powerpoint/2010/main" val="3011773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B8C2C21C-02CB-4A21-90F4-85B2AD557670}" type="slidenum">
              <a:rPr lang="en-GB" altLang="en-GB" smtClean="0"/>
              <a:pPr/>
              <a:t>15</a:t>
            </a:fld>
            <a:endParaRPr lang="en-GB" altLang="en-GB"/>
          </a:p>
        </p:txBody>
      </p:sp>
      <p:pic>
        <p:nvPicPr>
          <p:cNvPr id="5"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94984" y="908720"/>
            <a:ext cx="8034337" cy="865652"/>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663337" y="358775"/>
            <a:ext cx="8097629" cy="5706177"/>
          </a:xfrm>
          <a:prstGeom prst="rect">
            <a:avLst/>
          </a:prstGeom>
        </p:spPr>
        <p:txBody>
          <a:bodyPr wrap="square">
            <a:spAutoFit/>
          </a:bodyPr>
          <a:lstStyle/>
          <a:p>
            <a:pPr>
              <a:lnSpc>
                <a:spcPct val="120000"/>
              </a:lnSpc>
            </a:pPr>
            <a:r>
              <a:rPr lang="en-US" altLang="zh-CN" sz="2400" dirty="0">
                <a:solidFill>
                  <a:srgbClr val="C00000"/>
                </a:solidFill>
              </a:rPr>
              <a:t>10.2.3</a:t>
            </a:r>
            <a:r>
              <a:rPr lang="zh-CN" altLang="en-US" sz="2400" dirty="0">
                <a:solidFill>
                  <a:srgbClr val="C00000"/>
                </a:solidFill>
              </a:rPr>
              <a:t>人员推销的步骤</a:t>
            </a:r>
            <a:endParaRPr lang="en-US" altLang="zh-CN" sz="2400" dirty="0">
              <a:solidFill>
                <a:srgbClr val="C00000"/>
              </a:solidFill>
            </a:endParaRPr>
          </a:p>
          <a:p>
            <a:pPr>
              <a:lnSpc>
                <a:spcPct val="120000"/>
              </a:lnSpc>
            </a:pPr>
            <a:endParaRPr lang="en-US" altLang="zh-CN" sz="2000" dirty="0">
              <a:solidFill>
                <a:srgbClr val="C00000"/>
              </a:solidFill>
            </a:endParaRPr>
          </a:p>
          <a:p>
            <a:pPr>
              <a:lnSpc>
                <a:spcPct val="120000"/>
              </a:lnSpc>
            </a:pPr>
            <a:endParaRPr lang="en-US" altLang="zh-CN" sz="2000" dirty="0">
              <a:solidFill>
                <a:srgbClr val="C00000"/>
              </a:solidFill>
            </a:endParaRPr>
          </a:p>
          <a:p>
            <a:pPr>
              <a:lnSpc>
                <a:spcPct val="120000"/>
              </a:lnSpc>
            </a:pPr>
            <a:endParaRPr lang="en-US" altLang="zh-CN" sz="2000" dirty="0">
              <a:solidFill>
                <a:srgbClr val="C00000"/>
              </a:solidFill>
            </a:endParaRPr>
          </a:p>
          <a:p>
            <a:pPr>
              <a:lnSpc>
                <a:spcPct val="120000"/>
              </a:lnSpc>
            </a:pPr>
            <a:r>
              <a:rPr lang="zh-CN" altLang="en-US" sz="2200" dirty="0">
                <a:latin typeface="微软雅黑" panose="020B0503020204020204" pitchFamily="34" charset="-122"/>
                <a:ea typeface="微软雅黑" panose="020B0503020204020204" pitchFamily="34" charset="-122"/>
              </a:rPr>
              <a:t>① 寻找顾客，是推销工作的第一步。</a:t>
            </a:r>
          </a:p>
          <a:p>
            <a:pPr>
              <a:lnSpc>
                <a:spcPct val="120000"/>
              </a:lnSpc>
            </a:pPr>
            <a:r>
              <a:rPr lang="zh-CN" altLang="en-US" sz="2200" dirty="0">
                <a:latin typeface="微软雅黑" panose="020B0503020204020204" pitchFamily="34" charset="-122"/>
                <a:ea typeface="微软雅黑" panose="020B0503020204020204" pitchFamily="34" charset="-122"/>
              </a:rPr>
              <a:t>② 事前准备。推销人员必须掌握三方面的知识：产品知识、顾客知识、竞争者的知识。</a:t>
            </a:r>
          </a:p>
          <a:p>
            <a:pPr>
              <a:lnSpc>
                <a:spcPct val="120000"/>
              </a:lnSpc>
            </a:pPr>
            <a:r>
              <a:rPr lang="zh-CN" altLang="en-US" sz="2200" dirty="0">
                <a:latin typeface="微软雅黑" panose="020B0503020204020204" pitchFamily="34" charset="-122"/>
                <a:ea typeface="微软雅黑" panose="020B0503020204020204" pitchFamily="34" charset="-122"/>
              </a:rPr>
              <a:t>③ 接近。与潜在顾客开始面对面的交谈。</a:t>
            </a:r>
          </a:p>
          <a:p>
            <a:pPr>
              <a:lnSpc>
                <a:spcPct val="120000"/>
              </a:lnSpc>
            </a:pPr>
            <a:r>
              <a:rPr lang="zh-CN" altLang="en-US" sz="2200" dirty="0">
                <a:latin typeface="微软雅黑" panose="020B0503020204020204" pitchFamily="34" charset="-122"/>
                <a:ea typeface="微软雅黑" panose="020B0503020204020204" pitchFamily="34" charset="-122"/>
              </a:rPr>
              <a:t>④ 介绍。在介绍产品时，要注意说明该产品可能给顾客带来的好处，要注意倾听对方发言，判断顾客的真实意图。</a:t>
            </a:r>
          </a:p>
          <a:p>
            <a:pPr>
              <a:lnSpc>
                <a:spcPct val="120000"/>
              </a:lnSpc>
            </a:pPr>
            <a:r>
              <a:rPr lang="zh-CN" altLang="en-US" sz="2200" dirty="0">
                <a:latin typeface="微软雅黑" panose="020B0503020204020204" pitchFamily="34" charset="-122"/>
                <a:ea typeface="微软雅黑" panose="020B0503020204020204" pitchFamily="34" charset="-122"/>
              </a:rPr>
              <a:t>⑤ 克服障碍。推销人员应随时准备应付不同的意见。</a:t>
            </a:r>
          </a:p>
          <a:p>
            <a:pPr>
              <a:lnSpc>
                <a:spcPct val="120000"/>
              </a:lnSpc>
            </a:pPr>
            <a:r>
              <a:rPr lang="zh-CN" altLang="en-US" sz="2200" dirty="0">
                <a:latin typeface="微软雅黑" panose="020B0503020204020204" pitchFamily="34" charset="-122"/>
                <a:ea typeface="微软雅黑" panose="020B0503020204020204" pitchFamily="34" charset="-122"/>
              </a:rPr>
              <a:t>⑥ 达成交易。接近和成交是推销过程两个最困难的阶段。</a:t>
            </a:r>
          </a:p>
          <a:p>
            <a:pPr>
              <a:lnSpc>
                <a:spcPct val="120000"/>
              </a:lnSpc>
            </a:pPr>
            <a:r>
              <a:rPr lang="zh-CN" altLang="en-US" sz="2200" dirty="0">
                <a:latin typeface="微软雅黑" panose="020B0503020204020204" pitchFamily="34" charset="-122"/>
                <a:ea typeface="微软雅黑" panose="020B0503020204020204" pitchFamily="34" charset="-122"/>
              </a:rPr>
              <a:t>⑦ 售后追踪。如果销售人员希望顾客满意并重复购买，则必须坚持售后追踪。</a:t>
            </a:r>
          </a:p>
        </p:txBody>
      </p:sp>
    </p:spTree>
    <p:extLst>
      <p:ext uri="{BB962C8B-B14F-4D97-AF65-F5344CB8AC3E}">
        <p14:creationId xmlns:p14="http://schemas.microsoft.com/office/powerpoint/2010/main" val="613933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10.3  </a:t>
            </a:r>
            <a:r>
              <a:rPr lang="zh-CN" altLang="en-US" dirty="0"/>
              <a:t>广告</a:t>
            </a:r>
          </a:p>
        </p:txBody>
      </p:sp>
      <p:sp>
        <p:nvSpPr>
          <p:cNvPr id="3" name="内容占位符 2"/>
          <p:cNvSpPr>
            <a:spLocks noGrp="1"/>
          </p:cNvSpPr>
          <p:nvPr>
            <p:ph idx="1"/>
          </p:nvPr>
        </p:nvSpPr>
        <p:spPr>
          <a:xfrm>
            <a:off x="728664" y="977901"/>
            <a:ext cx="8307832" cy="5338764"/>
          </a:xfrm>
        </p:spPr>
        <p:txBody>
          <a:bodyPr/>
          <a:lstStyle/>
          <a:p>
            <a:pPr marL="0" indent="0">
              <a:buNone/>
            </a:pPr>
            <a:r>
              <a:rPr lang="en-US" altLang="zh-CN" sz="2400" dirty="0">
                <a:latin typeface="微软雅黑" panose="020B0503020204020204" pitchFamily="34" charset="-122"/>
                <a:ea typeface="微软雅黑" panose="020B0503020204020204" pitchFamily="34" charset="-122"/>
              </a:rPr>
              <a:t>10.3.1</a:t>
            </a:r>
            <a:r>
              <a:rPr lang="zh-CN" altLang="en-US" sz="2400" dirty="0">
                <a:latin typeface="微软雅黑" panose="020B0503020204020204" pitchFamily="34" charset="-122"/>
                <a:ea typeface="微软雅黑" panose="020B0503020204020204" pitchFamily="34" charset="-122"/>
              </a:rPr>
              <a:t>广告的概念和作用</a:t>
            </a:r>
          </a:p>
          <a:p>
            <a:pPr marL="0" indent="0">
              <a:buNone/>
            </a:pPr>
            <a:r>
              <a:rPr lang="en-US" altLang="zh-CN" sz="2200" dirty="0">
                <a:solidFill>
                  <a:srgbClr val="C00000"/>
                </a:solidFill>
                <a:latin typeface="微软雅黑" panose="020B0503020204020204" pitchFamily="34" charset="-122"/>
                <a:ea typeface="微软雅黑" panose="020B0503020204020204" pitchFamily="34" charset="-122"/>
              </a:rPr>
              <a:t>1.</a:t>
            </a:r>
            <a:r>
              <a:rPr lang="zh-CN" altLang="en-US" sz="2200" dirty="0">
                <a:solidFill>
                  <a:srgbClr val="C00000"/>
                </a:solidFill>
                <a:latin typeface="微软雅黑" panose="020B0503020204020204" pitchFamily="34" charset="-122"/>
                <a:ea typeface="微软雅黑" panose="020B0503020204020204" pitchFamily="34" charset="-122"/>
              </a:rPr>
              <a:t>广告的概念</a:t>
            </a:r>
          </a:p>
          <a:p>
            <a:pPr marL="0" indent="0">
              <a:buNone/>
            </a:pPr>
            <a:r>
              <a:rPr lang="zh-CN" altLang="en-US" sz="2200" dirty="0">
                <a:solidFill>
                  <a:srgbClr val="C00000"/>
                </a:solidFill>
                <a:latin typeface="微软雅黑" panose="020B0503020204020204" pitchFamily="34" charset="-122"/>
                <a:ea typeface="微软雅黑" panose="020B0503020204020204" pitchFamily="34" charset="-122"/>
              </a:rPr>
              <a:t>广告是通过报纸、杂志、广播、电视、广告牌等广告传播媒体形式向目标顾客传递信息。</a:t>
            </a:r>
            <a:endParaRPr lang="en-US" altLang="zh-CN" sz="2200" dirty="0">
              <a:solidFill>
                <a:srgbClr val="C00000"/>
              </a:solidFill>
              <a:latin typeface="微软雅黑" panose="020B0503020204020204" pitchFamily="34" charset="-122"/>
              <a:ea typeface="微软雅黑" panose="020B0503020204020204" pitchFamily="34" charset="-122"/>
            </a:endParaRPr>
          </a:p>
          <a:p>
            <a:pPr marL="0" indent="0">
              <a:buNone/>
            </a:pPr>
            <a:r>
              <a:rPr lang="zh-CN" altLang="en-US" sz="2200" dirty="0">
                <a:solidFill>
                  <a:schemeClr val="tx1">
                    <a:lumMod val="50000"/>
                  </a:schemeClr>
                </a:solidFill>
                <a:latin typeface="微软雅黑" panose="020B0503020204020204" pitchFamily="34" charset="-122"/>
                <a:ea typeface="微软雅黑" panose="020B0503020204020204" pitchFamily="34" charset="-122"/>
              </a:rPr>
              <a:t>广告的特点：</a:t>
            </a:r>
            <a:endParaRPr lang="en-US" altLang="zh-CN" sz="2200" dirty="0">
              <a:solidFill>
                <a:schemeClr val="tx1">
                  <a:lumMod val="50000"/>
                </a:schemeClr>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rgbClr val="C00000"/>
                </a:solidFill>
                <a:latin typeface="微软雅黑" panose="020B0503020204020204" pitchFamily="34" charset="-122"/>
                <a:ea typeface="微软雅黑" panose="020B0503020204020204" pitchFamily="34" charset="-122"/>
              </a:rPr>
              <a:t>有偿服务；</a:t>
            </a:r>
            <a:endParaRPr lang="en-US" altLang="zh-CN" sz="2200" dirty="0">
              <a:solidFill>
                <a:srgbClr val="C0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rgbClr val="C00000"/>
                </a:solidFill>
                <a:latin typeface="微软雅黑" panose="020B0503020204020204" pitchFamily="34" charset="-122"/>
                <a:ea typeface="微软雅黑" panose="020B0503020204020204" pitchFamily="34" charset="-122"/>
              </a:rPr>
              <a:t>传播面广，声势大；</a:t>
            </a:r>
            <a:endParaRPr lang="en-US" altLang="zh-CN" sz="2200" dirty="0">
              <a:solidFill>
                <a:srgbClr val="C0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rgbClr val="C00000"/>
                </a:solidFill>
                <a:latin typeface="微软雅黑" panose="020B0503020204020204" pitchFamily="34" charset="-122"/>
                <a:ea typeface="微软雅黑" panose="020B0503020204020204" pitchFamily="34" charset="-122"/>
              </a:rPr>
              <a:t>信任度低；</a:t>
            </a:r>
            <a:endParaRPr lang="en-US" altLang="zh-CN" sz="2200" dirty="0">
              <a:solidFill>
                <a:srgbClr val="C0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rgbClr val="C00000"/>
                </a:solidFill>
                <a:latin typeface="微软雅黑" panose="020B0503020204020204" pitchFamily="34" charset="-122"/>
                <a:ea typeface="微软雅黑" panose="020B0503020204020204" pitchFamily="34" charset="-122"/>
              </a:rPr>
              <a:t>针对性差；</a:t>
            </a:r>
            <a:endParaRPr lang="en-US" altLang="zh-CN" sz="2200" dirty="0">
              <a:solidFill>
                <a:srgbClr val="C0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solidFill>
                  <a:srgbClr val="C00000"/>
                </a:solidFill>
                <a:latin typeface="微软雅黑" panose="020B0503020204020204" pitchFamily="34" charset="-122"/>
                <a:ea typeface="微软雅黑" panose="020B0503020204020204" pitchFamily="34" charset="-122"/>
              </a:rPr>
              <a:t>艺术性。</a:t>
            </a:r>
            <a:endParaRPr lang="en-US" altLang="zh-CN" sz="2200" dirty="0">
              <a:solidFill>
                <a:srgbClr val="C00000"/>
              </a:solidFill>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16</a:t>
            </a:fld>
            <a:endParaRPr lang="en-GB" altLang="en-GB"/>
          </a:p>
        </p:txBody>
      </p:sp>
      <p:sp>
        <p:nvSpPr>
          <p:cNvPr id="5" name="矩形 4"/>
          <p:cNvSpPr/>
          <p:nvPr/>
        </p:nvSpPr>
        <p:spPr>
          <a:xfrm>
            <a:off x="2699792" y="4581128"/>
            <a:ext cx="6192688" cy="1449628"/>
          </a:xfrm>
          <a:prstGeom prst="rect">
            <a:avLst/>
          </a:prstGeom>
          <a:ln w="28575">
            <a:solidFill>
              <a:srgbClr val="92D050"/>
            </a:solidFill>
          </a:ln>
        </p:spPr>
        <p:txBody>
          <a:bodyPr wrap="square">
            <a:spAutoFit/>
          </a:bodyPr>
          <a:lstStyle/>
          <a:p>
            <a:pPr>
              <a:lnSpc>
                <a:spcPct val="90000"/>
              </a:lnSpc>
              <a:buFont typeface="Wingdings" panose="05000000000000000000" pitchFamily="2" charset="2"/>
              <a:buNone/>
            </a:pPr>
            <a:r>
              <a:rPr lang="zh-CN" altLang="en-US" sz="2400" dirty="0">
                <a:latin typeface="微软雅黑" panose="020B0503020204020204" pitchFamily="34" charset="-122"/>
                <a:ea typeface="微软雅黑" panose="020B0503020204020204" pitchFamily="34" charset="-122"/>
              </a:rPr>
              <a:t>“我认为我的广告费一半是浪费了，但我不知道是哪一半被浪费了。</a:t>
            </a:r>
            <a:r>
              <a:rPr lang="zh-CN" altLang="en-US" dirty="0">
                <a:latin typeface="微软雅黑" panose="020B0503020204020204" pitchFamily="34" charset="-122"/>
                <a:ea typeface="微软雅黑" panose="020B0503020204020204" pitchFamily="34" charset="-122"/>
              </a:rPr>
              <a:t>”</a:t>
            </a:r>
          </a:p>
          <a:p>
            <a:pPr algn="r">
              <a:lnSpc>
                <a:spcPct val="90000"/>
              </a:lnSpc>
              <a:buFont typeface="Wingdings" panose="05000000000000000000" pitchFamily="2" charset="2"/>
              <a:buNone/>
            </a:pPr>
            <a:r>
              <a:rPr lang="zh-CN" altLang="en-US" sz="3200"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百货大王约翰</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沃纳梅克（</a:t>
            </a:r>
            <a:r>
              <a:rPr lang="en-US" altLang="zh-CN" dirty="0">
                <a:latin typeface="微软雅黑" panose="020B0503020204020204" pitchFamily="34" charset="-122"/>
                <a:ea typeface="微软雅黑" panose="020B0503020204020204" pitchFamily="34" charset="-122"/>
              </a:rPr>
              <a:t>John </a:t>
            </a:r>
            <a:r>
              <a:rPr lang="en-US" altLang="zh-CN" dirty="0" err="1">
                <a:latin typeface="微软雅黑" panose="020B0503020204020204" pitchFamily="34" charset="-122"/>
                <a:ea typeface="微软雅黑" panose="020B0503020204020204" pitchFamily="34" charset="-122"/>
              </a:rPr>
              <a:t>Wanameker</a:t>
            </a:r>
            <a:r>
              <a:rPr lang="zh-CN" altLang="en-US"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89580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汽车广告的作用</a:t>
            </a:r>
          </a:p>
          <a:p>
            <a:pPr marL="0" indent="0">
              <a:buNone/>
            </a:pPr>
            <a:r>
              <a:rPr lang="zh-CN" altLang="en-US" sz="2200" dirty="0">
                <a:latin typeface="微软雅黑" panose="020B0503020204020204" pitchFamily="34" charset="-122"/>
                <a:ea typeface="微软雅黑" panose="020B0503020204020204" pitchFamily="34" charset="-122"/>
              </a:rPr>
              <a:t>汽车广告是汽车企业用以对目标消费者和公众进行说服性传播的工具之一。汽车广告要体现汽车企业和汽车产品的形象，从而吸引、刺激、诱导消费者购买该品牌汽车。</a:t>
            </a:r>
            <a:endParaRPr lang="en-US" altLang="zh-CN" sz="2200" dirty="0">
              <a:latin typeface="微软雅黑" panose="020B0503020204020204" pitchFamily="34" charset="-122"/>
              <a:ea typeface="微软雅黑" panose="020B0503020204020204" pitchFamily="34" charset="-122"/>
            </a:endParaRPr>
          </a:p>
          <a:p>
            <a:pPr marL="0" indent="0">
              <a:buNone/>
            </a:pPr>
            <a:r>
              <a:rPr lang="zh-CN" altLang="en-US" sz="2200" dirty="0">
                <a:latin typeface="微软雅黑" panose="020B0503020204020204" pitchFamily="34" charset="-122"/>
                <a:ea typeface="微软雅黑" panose="020B0503020204020204" pitchFamily="34" charset="-122"/>
              </a:rPr>
              <a:t>其具体作用：</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）建立知名度。</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）促进理解。</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）有效提醒。</a:t>
            </a:r>
          </a:p>
          <a:p>
            <a:pPr marL="0" indent="0">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）树立企业形象。</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17</a:t>
            </a:fld>
            <a:endParaRPr lang="en-GB" altLang="en-GB"/>
          </a:p>
        </p:txBody>
      </p:sp>
    </p:spTree>
    <p:extLst>
      <p:ext uri="{BB962C8B-B14F-4D97-AF65-F5344CB8AC3E}">
        <p14:creationId xmlns:p14="http://schemas.microsoft.com/office/powerpoint/2010/main" val="37556964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产品生命周期与广告费用支出的相关关系</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18</a:t>
            </a:fld>
            <a:endParaRPr lang="en-GB" altLang="en-GB"/>
          </a:p>
        </p:txBody>
      </p:sp>
      <p:sp>
        <p:nvSpPr>
          <p:cNvPr id="5" name="Line 4"/>
          <p:cNvSpPr>
            <a:spLocks noChangeShapeType="1"/>
          </p:cNvSpPr>
          <p:nvPr/>
        </p:nvSpPr>
        <p:spPr bwMode="auto">
          <a:xfrm>
            <a:off x="1619250" y="5229225"/>
            <a:ext cx="5976938" cy="0"/>
          </a:xfrm>
          <a:prstGeom prst="line">
            <a:avLst/>
          </a:prstGeom>
          <a:noFill/>
          <a:ln w="22225">
            <a:solidFill>
              <a:srgbClr val="CC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6" name="Line 6"/>
          <p:cNvSpPr>
            <a:spLocks noChangeShapeType="1"/>
          </p:cNvSpPr>
          <p:nvPr/>
        </p:nvSpPr>
        <p:spPr bwMode="auto">
          <a:xfrm flipV="1">
            <a:off x="1619250" y="1341438"/>
            <a:ext cx="0" cy="3887787"/>
          </a:xfrm>
          <a:prstGeom prst="line">
            <a:avLst/>
          </a:prstGeom>
          <a:noFill/>
          <a:ln w="22225">
            <a:solidFill>
              <a:srgbClr val="CC99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7" name="Line 7"/>
          <p:cNvSpPr>
            <a:spLocks noChangeShapeType="1"/>
          </p:cNvSpPr>
          <p:nvPr/>
        </p:nvSpPr>
        <p:spPr bwMode="auto">
          <a:xfrm flipH="1">
            <a:off x="2484438" y="1341438"/>
            <a:ext cx="0" cy="3887787"/>
          </a:xfrm>
          <a:prstGeom prst="line">
            <a:avLst/>
          </a:prstGeom>
          <a:noFill/>
          <a:ln w="22225">
            <a:solidFill>
              <a:srgbClr val="CC99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8" name="Line 8"/>
          <p:cNvSpPr>
            <a:spLocks noChangeShapeType="1"/>
          </p:cNvSpPr>
          <p:nvPr/>
        </p:nvSpPr>
        <p:spPr bwMode="auto">
          <a:xfrm>
            <a:off x="3924300" y="1268413"/>
            <a:ext cx="0" cy="3960812"/>
          </a:xfrm>
          <a:prstGeom prst="line">
            <a:avLst/>
          </a:prstGeom>
          <a:noFill/>
          <a:ln w="22225">
            <a:solidFill>
              <a:srgbClr val="CC99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9" name="Line 9"/>
          <p:cNvSpPr>
            <a:spLocks noChangeShapeType="1"/>
          </p:cNvSpPr>
          <p:nvPr/>
        </p:nvSpPr>
        <p:spPr bwMode="auto">
          <a:xfrm>
            <a:off x="6227763" y="1268413"/>
            <a:ext cx="0" cy="3960812"/>
          </a:xfrm>
          <a:prstGeom prst="line">
            <a:avLst/>
          </a:prstGeom>
          <a:noFill/>
          <a:ln w="22225">
            <a:solidFill>
              <a:srgbClr val="CC99FF"/>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10" name="Freeform 12"/>
          <p:cNvSpPr>
            <a:spLocks/>
          </p:cNvSpPr>
          <p:nvPr/>
        </p:nvSpPr>
        <p:spPr bwMode="auto">
          <a:xfrm>
            <a:off x="1619250" y="3284538"/>
            <a:ext cx="5689600" cy="1104900"/>
          </a:xfrm>
          <a:custGeom>
            <a:avLst/>
            <a:gdLst>
              <a:gd name="T0" fmla="*/ 0 w 3584"/>
              <a:gd name="T1" fmla="*/ 0 h 696"/>
              <a:gd name="T2" fmla="*/ 1452 w 3584"/>
              <a:gd name="T3" fmla="*/ 681 h 696"/>
              <a:gd name="T4" fmla="*/ 2722 w 3584"/>
              <a:gd name="T5" fmla="*/ 91 h 696"/>
              <a:gd name="T6" fmla="*/ 3584 w 3584"/>
              <a:gd name="T7" fmla="*/ 590 h 696"/>
            </a:gdLst>
            <a:ahLst/>
            <a:cxnLst>
              <a:cxn ang="0">
                <a:pos x="T0" y="T1"/>
              </a:cxn>
              <a:cxn ang="0">
                <a:pos x="T2" y="T3"/>
              </a:cxn>
              <a:cxn ang="0">
                <a:pos x="T4" y="T5"/>
              </a:cxn>
              <a:cxn ang="0">
                <a:pos x="T6" y="T7"/>
              </a:cxn>
            </a:cxnLst>
            <a:rect l="0" t="0" r="r" b="b"/>
            <a:pathLst>
              <a:path w="3584" h="696">
                <a:moveTo>
                  <a:pt x="0" y="0"/>
                </a:moveTo>
                <a:cubicBezTo>
                  <a:pt x="499" y="333"/>
                  <a:pt x="998" y="666"/>
                  <a:pt x="1452" y="681"/>
                </a:cubicBezTo>
                <a:cubicBezTo>
                  <a:pt x="1906" y="696"/>
                  <a:pt x="2367" y="106"/>
                  <a:pt x="2722" y="91"/>
                </a:cubicBezTo>
                <a:cubicBezTo>
                  <a:pt x="3077" y="76"/>
                  <a:pt x="3330" y="333"/>
                  <a:pt x="3584" y="590"/>
                </a:cubicBezTo>
              </a:path>
            </a:pathLst>
          </a:custGeom>
          <a:noFill/>
          <a:ln w="22225" cap="flat" cmpd="sng">
            <a:solidFill>
              <a:srgbClr val="CC99FF"/>
            </a:solidFill>
            <a:prstDash val="dash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11" name="Freeform 14"/>
          <p:cNvSpPr>
            <a:spLocks/>
          </p:cNvSpPr>
          <p:nvPr/>
        </p:nvSpPr>
        <p:spPr bwMode="auto">
          <a:xfrm>
            <a:off x="1619250" y="2686050"/>
            <a:ext cx="5616575" cy="1463675"/>
          </a:xfrm>
          <a:custGeom>
            <a:avLst/>
            <a:gdLst>
              <a:gd name="T0" fmla="*/ 0 w 3538"/>
              <a:gd name="T1" fmla="*/ 922 h 922"/>
              <a:gd name="T2" fmla="*/ 1452 w 3538"/>
              <a:gd name="T3" fmla="*/ 60 h 922"/>
              <a:gd name="T4" fmla="*/ 3538 w 3538"/>
              <a:gd name="T5" fmla="*/ 559 h 922"/>
            </a:gdLst>
            <a:ahLst/>
            <a:cxnLst>
              <a:cxn ang="0">
                <a:pos x="T0" y="T1"/>
              </a:cxn>
              <a:cxn ang="0">
                <a:pos x="T2" y="T3"/>
              </a:cxn>
              <a:cxn ang="0">
                <a:pos x="T4" y="T5"/>
              </a:cxn>
            </a:cxnLst>
            <a:rect l="0" t="0" r="r" b="b"/>
            <a:pathLst>
              <a:path w="3538" h="922">
                <a:moveTo>
                  <a:pt x="0" y="922"/>
                </a:moveTo>
                <a:cubicBezTo>
                  <a:pt x="431" y="521"/>
                  <a:pt x="862" y="120"/>
                  <a:pt x="1452" y="60"/>
                </a:cubicBezTo>
                <a:cubicBezTo>
                  <a:pt x="2042" y="0"/>
                  <a:pt x="2790" y="279"/>
                  <a:pt x="3538" y="559"/>
                </a:cubicBezTo>
              </a:path>
            </a:pathLst>
          </a:custGeom>
          <a:noFill/>
          <a:ln w="25400" cap="flat" cmpd="sng">
            <a:solidFill>
              <a:srgbClr val="CC99FF"/>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12" name="Freeform 16"/>
          <p:cNvSpPr>
            <a:spLocks/>
          </p:cNvSpPr>
          <p:nvPr/>
        </p:nvSpPr>
        <p:spPr bwMode="auto">
          <a:xfrm>
            <a:off x="1619250" y="3536950"/>
            <a:ext cx="4392613" cy="1620838"/>
          </a:xfrm>
          <a:custGeom>
            <a:avLst/>
            <a:gdLst>
              <a:gd name="T0" fmla="*/ 0 w 2767"/>
              <a:gd name="T1" fmla="*/ 1021 h 1021"/>
              <a:gd name="T2" fmla="*/ 1724 w 2767"/>
              <a:gd name="T3" fmla="*/ 68 h 1021"/>
              <a:gd name="T4" fmla="*/ 2767 w 2767"/>
              <a:gd name="T5" fmla="*/ 612 h 1021"/>
            </a:gdLst>
            <a:ahLst/>
            <a:cxnLst>
              <a:cxn ang="0">
                <a:pos x="T0" y="T1"/>
              </a:cxn>
              <a:cxn ang="0">
                <a:pos x="T2" y="T3"/>
              </a:cxn>
              <a:cxn ang="0">
                <a:pos x="T4" y="T5"/>
              </a:cxn>
            </a:cxnLst>
            <a:rect l="0" t="0" r="r" b="b"/>
            <a:pathLst>
              <a:path w="2767" h="1021">
                <a:moveTo>
                  <a:pt x="0" y="1021"/>
                </a:moveTo>
                <a:cubicBezTo>
                  <a:pt x="631" y="578"/>
                  <a:pt x="1263" y="136"/>
                  <a:pt x="1724" y="68"/>
                </a:cubicBezTo>
                <a:cubicBezTo>
                  <a:pt x="2185" y="0"/>
                  <a:pt x="2476" y="306"/>
                  <a:pt x="2767" y="612"/>
                </a:cubicBezTo>
              </a:path>
            </a:pathLst>
          </a:custGeom>
          <a:noFill/>
          <a:ln w="25400" cap="flat" cmpd="sng">
            <a:solidFill>
              <a:srgbClr val="CC99FF"/>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000">
              <a:latin typeface="+mn-ea"/>
            </a:endParaRPr>
          </a:p>
        </p:txBody>
      </p:sp>
      <p:sp>
        <p:nvSpPr>
          <p:cNvPr id="13" name="Text Box 17"/>
          <p:cNvSpPr txBox="1">
            <a:spLocks noChangeArrowheads="1"/>
          </p:cNvSpPr>
          <p:nvPr/>
        </p:nvSpPr>
        <p:spPr bwMode="auto">
          <a:xfrm>
            <a:off x="1619249" y="1268413"/>
            <a:ext cx="108108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dirty="0">
                <a:latin typeface="+mn-ea"/>
              </a:rPr>
              <a:t>引入期</a:t>
            </a:r>
          </a:p>
        </p:txBody>
      </p:sp>
      <p:sp>
        <p:nvSpPr>
          <p:cNvPr id="14" name="Text Box 18"/>
          <p:cNvSpPr txBox="1">
            <a:spLocks noChangeArrowheads="1"/>
          </p:cNvSpPr>
          <p:nvPr/>
        </p:nvSpPr>
        <p:spPr bwMode="auto">
          <a:xfrm>
            <a:off x="2627313" y="1268413"/>
            <a:ext cx="10810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latin typeface="+mn-ea"/>
              </a:rPr>
              <a:t>成长期</a:t>
            </a:r>
          </a:p>
        </p:txBody>
      </p:sp>
      <p:sp>
        <p:nvSpPr>
          <p:cNvPr id="15" name="Text Box 19"/>
          <p:cNvSpPr txBox="1">
            <a:spLocks noChangeArrowheads="1"/>
          </p:cNvSpPr>
          <p:nvPr/>
        </p:nvSpPr>
        <p:spPr bwMode="auto">
          <a:xfrm>
            <a:off x="4211638" y="1268413"/>
            <a:ext cx="15113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latin typeface="+mn-ea"/>
              </a:rPr>
              <a:t>成熟期</a:t>
            </a:r>
          </a:p>
        </p:txBody>
      </p:sp>
      <p:sp>
        <p:nvSpPr>
          <p:cNvPr id="16" name="Text Box 20"/>
          <p:cNvSpPr txBox="1">
            <a:spLocks noChangeArrowheads="1"/>
          </p:cNvSpPr>
          <p:nvPr/>
        </p:nvSpPr>
        <p:spPr bwMode="auto">
          <a:xfrm>
            <a:off x="6588125" y="1268413"/>
            <a:ext cx="10080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latin typeface="+mn-ea"/>
              </a:rPr>
              <a:t>衰退期</a:t>
            </a:r>
          </a:p>
        </p:txBody>
      </p:sp>
      <p:sp>
        <p:nvSpPr>
          <p:cNvPr id="17" name="Text Box 21"/>
          <p:cNvSpPr txBox="1">
            <a:spLocks noChangeArrowheads="1"/>
          </p:cNvSpPr>
          <p:nvPr/>
        </p:nvSpPr>
        <p:spPr bwMode="auto">
          <a:xfrm>
            <a:off x="6516688" y="2852738"/>
            <a:ext cx="13684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latin typeface="+mn-ea"/>
              </a:rPr>
              <a:t>销售额</a:t>
            </a:r>
          </a:p>
        </p:txBody>
      </p:sp>
      <p:sp>
        <p:nvSpPr>
          <p:cNvPr id="18" name="Text Box 22"/>
          <p:cNvSpPr txBox="1">
            <a:spLocks noChangeArrowheads="1"/>
          </p:cNvSpPr>
          <p:nvPr/>
        </p:nvSpPr>
        <p:spPr bwMode="auto">
          <a:xfrm>
            <a:off x="6084888" y="4508500"/>
            <a:ext cx="10810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latin typeface="+mn-ea"/>
              </a:rPr>
              <a:t>利润额</a:t>
            </a:r>
          </a:p>
        </p:txBody>
      </p:sp>
      <p:sp>
        <p:nvSpPr>
          <p:cNvPr id="19" name="Text Box 23"/>
          <p:cNvSpPr txBox="1">
            <a:spLocks noChangeArrowheads="1"/>
          </p:cNvSpPr>
          <p:nvPr/>
        </p:nvSpPr>
        <p:spPr bwMode="auto">
          <a:xfrm>
            <a:off x="7451725" y="4076700"/>
            <a:ext cx="10795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2000" dirty="0">
                <a:latin typeface="+mn-ea"/>
              </a:rPr>
              <a:t>广告费</a:t>
            </a:r>
          </a:p>
        </p:txBody>
      </p:sp>
      <p:sp>
        <p:nvSpPr>
          <p:cNvPr id="20" name="Text Box 24"/>
          <p:cNvSpPr txBox="1">
            <a:spLocks noChangeArrowheads="1"/>
          </p:cNvSpPr>
          <p:nvPr/>
        </p:nvSpPr>
        <p:spPr bwMode="auto">
          <a:xfrm>
            <a:off x="1619250" y="5445125"/>
            <a:ext cx="59055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400">
                <a:latin typeface="+mn-ea"/>
              </a:rPr>
              <a:t>产品生命周期与广告费用指出的变动关系</a:t>
            </a:r>
          </a:p>
        </p:txBody>
      </p:sp>
      <p:sp>
        <p:nvSpPr>
          <p:cNvPr id="21" name="Text Box 25"/>
          <p:cNvSpPr txBox="1">
            <a:spLocks noChangeArrowheads="1"/>
          </p:cNvSpPr>
          <p:nvPr/>
        </p:nvSpPr>
        <p:spPr bwMode="auto">
          <a:xfrm>
            <a:off x="1258888" y="5157788"/>
            <a:ext cx="5048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000">
                <a:latin typeface="+mn-ea"/>
              </a:rPr>
              <a:t>0</a:t>
            </a:r>
          </a:p>
        </p:txBody>
      </p:sp>
      <p:sp>
        <p:nvSpPr>
          <p:cNvPr id="22" name="Text Box 26"/>
          <p:cNvSpPr txBox="1">
            <a:spLocks noChangeArrowheads="1"/>
          </p:cNvSpPr>
          <p:nvPr/>
        </p:nvSpPr>
        <p:spPr bwMode="auto">
          <a:xfrm>
            <a:off x="7667625" y="5300663"/>
            <a:ext cx="7921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2000">
                <a:latin typeface="+mn-ea"/>
              </a:rPr>
              <a:t>时间</a:t>
            </a:r>
          </a:p>
        </p:txBody>
      </p:sp>
      <p:sp>
        <p:nvSpPr>
          <p:cNvPr id="23" name="Text Box 27"/>
          <p:cNvSpPr txBox="1">
            <a:spLocks noChangeArrowheads="1"/>
          </p:cNvSpPr>
          <p:nvPr/>
        </p:nvSpPr>
        <p:spPr bwMode="auto">
          <a:xfrm>
            <a:off x="983932" y="1268413"/>
            <a:ext cx="492443" cy="79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lgn="ctr">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zh-CN" altLang="en-US" sz="2000" dirty="0">
                <a:latin typeface="+mn-ea"/>
              </a:rPr>
              <a:t>金额</a:t>
            </a:r>
          </a:p>
        </p:txBody>
      </p:sp>
    </p:spTree>
    <p:extLst>
      <p:ext uri="{BB962C8B-B14F-4D97-AF65-F5344CB8AC3E}">
        <p14:creationId xmlns:p14="http://schemas.microsoft.com/office/powerpoint/2010/main" val="22504588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en-US" altLang="zh-CN" sz="2200" dirty="0">
                <a:latin typeface="微软雅黑" panose="020B0503020204020204" pitchFamily="34" charset="-122"/>
                <a:ea typeface="微软雅黑" panose="020B0503020204020204" pitchFamily="34" charset="-122"/>
              </a:rPr>
              <a:t>10.3.2</a:t>
            </a:r>
            <a:r>
              <a:rPr lang="zh-CN" altLang="en-US" sz="2200" dirty="0">
                <a:latin typeface="微软雅黑" panose="020B0503020204020204" pitchFamily="34" charset="-122"/>
                <a:ea typeface="微软雅黑" panose="020B0503020204020204" pitchFamily="34" charset="-122"/>
              </a:rPr>
              <a:t>汽车广告策划程序</a:t>
            </a:r>
          </a:p>
          <a:p>
            <a:pPr marL="0" indent="0">
              <a:lnSpc>
                <a:spcPct val="120000"/>
              </a:lnSpc>
              <a:buNone/>
            </a:pP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汽车广告的调查和市场分析</a:t>
            </a:r>
          </a:p>
          <a:p>
            <a:pPr marL="0" indent="0">
              <a:lnSpc>
                <a:spcPct val="120000"/>
              </a:lnSpc>
              <a:buNone/>
            </a:pP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确定汽车广告目标</a:t>
            </a:r>
            <a:endParaRPr lang="en-US" altLang="zh-CN" sz="2200" dirty="0">
              <a:latin typeface="微软雅黑" panose="020B0503020204020204" pitchFamily="34" charset="-122"/>
              <a:ea typeface="微软雅黑" panose="020B0503020204020204" pitchFamily="34" charset="-122"/>
            </a:endParaRPr>
          </a:p>
          <a:p>
            <a:pPr marL="0" indent="0">
              <a:lnSpc>
                <a:spcPct val="120000"/>
              </a:lnSpc>
              <a:buNone/>
            </a:pPr>
            <a:r>
              <a:rPr lang="zh-CN" altLang="en-US" sz="2200" dirty="0">
                <a:latin typeface="微软雅黑" panose="020B0503020204020204" pitchFamily="34" charset="-122"/>
                <a:ea typeface="微软雅黑" panose="020B0503020204020204" pitchFamily="34" charset="-122"/>
              </a:rPr>
              <a:t>   </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以告知为目标。</a:t>
            </a:r>
            <a:r>
              <a:rPr lang="zh-CN" altLang="en-US" sz="2200" dirty="0">
                <a:latin typeface="微软雅黑" panose="020B0503020204020204" pitchFamily="34" charset="-122"/>
                <a:ea typeface="微软雅黑" panose="020B0503020204020204" pitchFamily="34" charset="-122"/>
              </a:rPr>
              <a:t>即只向目标顾客说明产品，使顾客对产品产生初步的认识和了解。常用于产品生命周期的投入期。 </a:t>
            </a:r>
          </a:p>
          <a:p>
            <a:pPr marL="0" indent="0">
              <a:lnSpc>
                <a:spcPct val="120000"/>
              </a:lnSpc>
              <a:buNone/>
            </a:pPr>
            <a:r>
              <a:rPr lang="zh-CN" altLang="en-US" sz="2200" dirty="0">
                <a:latin typeface="微软雅黑" panose="020B0503020204020204" pitchFamily="34" charset="-122"/>
                <a:ea typeface="微软雅黑" panose="020B0503020204020204" pitchFamily="34" charset="-122"/>
              </a:rPr>
              <a:t>   </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以说服为目标。</a:t>
            </a:r>
            <a:r>
              <a:rPr lang="zh-CN" altLang="en-US" sz="2200" dirty="0">
                <a:latin typeface="微软雅黑" panose="020B0503020204020204" pitchFamily="34" charset="-122"/>
                <a:ea typeface="微软雅黑" panose="020B0503020204020204" pitchFamily="34" charset="-122"/>
              </a:rPr>
              <a:t>即强调特定品牌的产品与竞争产品的差异，突出该产品的优点和特色，常用于产品生命周期的成长期 。</a:t>
            </a:r>
          </a:p>
          <a:p>
            <a:pPr marL="0" indent="0">
              <a:lnSpc>
                <a:spcPct val="120000"/>
              </a:lnSpc>
              <a:buNone/>
            </a:pPr>
            <a:r>
              <a:rPr lang="zh-CN" altLang="en-US" sz="2200" dirty="0">
                <a:latin typeface="微软雅黑" panose="020B0503020204020204" pitchFamily="34" charset="-122"/>
                <a:ea typeface="微软雅黑" panose="020B0503020204020204" pitchFamily="34" charset="-122"/>
              </a:rPr>
              <a:t>   </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以提醒为目标。</a:t>
            </a:r>
            <a:r>
              <a:rPr lang="zh-CN" altLang="en-US" sz="2200" dirty="0">
                <a:latin typeface="微软雅黑" panose="020B0503020204020204" pitchFamily="34" charset="-122"/>
                <a:ea typeface="微软雅黑" panose="020B0503020204020204" pitchFamily="34" charset="-122"/>
              </a:rPr>
              <a:t>两种情况：一方面是在成熟期对已经畅销的产品做广告，目的是为了加深消费者的印象，提醒其购买，如可口可乐广告；另一方面是对季节性商品在迎季或落令时做广告，起到提示作用。</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19</a:t>
            </a:fld>
            <a:endParaRPr lang="en-GB" altLang="en-GB"/>
          </a:p>
        </p:txBody>
      </p:sp>
    </p:spTree>
    <p:extLst>
      <p:ext uri="{BB962C8B-B14F-4D97-AF65-F5344CB8AC3E}">
        <p14:creationId xmlns:p14="http://schemas.microsoft.com/office/powerpoint/2010/main" val="25524770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促销的作用</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）传递信息，提供情报。</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）突出特点，诱导需求。</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）指导消费，扩大销售。</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4</a:t>
            </a:r>
            <a:r>
              <a:rPr lang="zh-CN" altLang="en-US" sz="2400" dirty="0">
                <a:solidFill>
                  <a:srgbClr val="C00000"/>
                </a:solidFill>
                <a:latin typeface="微软雅黑" panose="020B0503020204020204" pitchFamily="34" charset="-122"/>
                <a:ea typeface="微软雅黑" panose="020B0503020204020204" pitchFamily="34" charset="-122"/>
              </a:rPr>
              <a:t>）形成偏爱，稳定销售。</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a:t>
            </a:fld>
            <a:endParaRPr lang="en-GB" altLang="en-GB"/>
          </a:p>
        </p:txBody>
      </p:sp>
    </p:spTree>
    <p:extLst>
      <p:ext uri="{BB962C8B-B14F-4D97-AF65-F5344CB8AC3E}">
        <p14:creationId xmlns:p14="http://schemas.microsoft.com/office/powerpoint/2010/main" val="4082855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广告信息的确定</a:t>
            </a:r>
          </a:p>
          <a:p>
            <a:pPr marL="0" indent="0">
              <a:lnSpc>
                <a:spcPct val="120000"/>
              </a:lnSpc>
              <a:buNone/>
            </a:pP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制定汽车广告策略</a:t>
            </a:r>
          </a:p>
          <a:p>
            <a:pPr marL="0" indent="0">
              <a:lnSpc>
                <a:spcPct val="120000"/>
              </a:lnSpc>
              <a:buNone/>
            </a:pPr>
            <a:r>
              <a:rPr lang="en-US" altLang="zh-CN" sz="2200" dirty="0">
                <a:latin typeface="微软雅黑" panose="020B0503020204020204" pitchFamily="34" charset="-122"/>
                <a:ea typeface="微软雅黑" panose="020B0503020204020204" pitchFamily="34" charset="-122"/>
              </a:rPr>
              <a:t>5.</a:t>
            </a:r>
            <a:r>
              <a:rPr lang="zh-CN" altLang="en-US" sz="2200" dirty="0">
                <a:latin typeface="微软雅黑" panose="020B0503020204020204" pitchFamily="34" charset="-122"/>
                <a:ea typeface="微软雅黑" panose="020B0503020204020204" pitchFamily="34" charset="-122"/>
              </a:rPr>
              <a:t>选择汽车广告媒体</a:t>
            </a:r>
          </a:p>
          <a:p>
            <a:pPr marL="0" indent="0">
              <a:lnSpc>
                <a:spcPct val="120000"/>
              </a:lnSpc>
              <a:buNone/>
            </a:pPr>
            <a:r>
              <a:rPr lang="en-US" altLang="zh-CN" sz="2200" dirty="0">
                <a:latin typeface="微软雅黑" panose="020B0503020204020204" pitchFamily="34" charset="-122"/>
                <a:ea typeface="微软雅黑" panose="020B0503020204020204" pitchFamily="34" charset="-122"/>
              </a:rPr>
              <a:t>6.</a:t>
            </a:r>
            <a:r>
              <a:rPr lang="zh-CN" altLang="en-US" sz="2200" dirty="0">
                <a:latin typeface="微软雅黑" panose="020B0503020204020204" pitchFamily="34" charset="-122"/>
                <a:ea typeface="微软雅黑" panose="020B0503020204020204" pitchFamily="34" charset="-122"/>
              </a:rPr>
              <a:t>确定广告预算</a:t>
            </a:r>
          </a:p>
          <a:p>
            <a:pPr marL="0" indent="0">
              <a:lnSpc>
                <a:spcPct val="120000"/>
              </a:lnSpc>
              <a:buNone/>
            </a:pPr>
            <a:r>
              <a:rPr lang="en-US" altLang="zh-CN" sz="2200" dirty="0">
                <a:latin typeface="微软雅黑" panose="020B0503020204020204" pitchFamily="34" charset="-122"/>
                <a:ea typeface="微软雅黑" panose="020B0503020204020204" pitchFamily="34" charset="-122"/>
              </a:rPr>
              <a:t>7.</a:t>
            </a:r>
            <a:r>
              <a:rPr lang="zh-CN" altLang="en-US" sz="2200" dirty="0">
                <a:latin typeface="微软雅黑" panose="020B0503020204020204" pitchFamily="34" charset="-122"/>
                <a:ea typeface="微软雅黑" panose="020B0503020204020204" pitchFamily="34" charset="-122"/>
              </a:rPr>
              <a:t>汽车广告沟通效果测定</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20</a:t>
            </a:fld>
            <a:endParaRPr lang="en-GB" altLang="en-GB"/>
          </a:p>
        </p:txBody>
      </p:sp>
    </p:spTree>
    <p:extLst>
      <p:ext uri="{BB962C8B-B14F-4D97-AF65-F5344CB8AC3E}">
        <p14:creationId xmlns:p14="http://schemas.microsoft.com/office/powerpoint/2010/main" val="2375675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常见广告媒体的特点</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）报纸</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）杂志</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）广播</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）电视</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）户外广告</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）售点广告</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7</a:t>
            </a:r>
            <a:r>
              <a:rPr lang="zh-CN" altLang="en-US" sz="2400" dirty="0">
                <a:latin typeface="微软雅黑" panose="020B0503020204020204" pitchFamily="34" charset="-122"/>
                <a:ea typeface="微软雅黑" panose="020B0503020204020204" pitchFamily="34" charset="-122"/>
              </a:rPr>
              <a:t>）网络</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21</a:t>
            </a:fld>
            <a:endParaRPr lang="en-GB" altLang="en-GB"/>
          </a:p>
        </p:txBody>
      </p:sp>
    </p:spTree>
    <p:extLst>
      <p:ext uri="{BB962C8B-B14F-4D97-AF65-F5344CB8AC3E}">
        <p14:creationId xmlns:p14="http://schemas.microsoft.com/office/powerpoint/2010/main" val="1744861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5" name="内容占位符 4"/>
          <p:cNvGraphicFramePr>
            <a:graphicFrameLocks noGrp="1"/>
          </p:cNvGraphicFramePr>
          <p:nvPr>
            <p:ph idx="1"/>
            <p:extLst>
              <p:ext uri="{D42A27DB-BD31-4B8C-83A1-F6EECF244321}">
                <p14:modId xmlns:p14="http://schemas.microsoft.com/office/powerpoint/2010/main" val="91070195"/>
              </p:ext>
            </p:extLst>
          </p:nvPr>
        </p:nvGraphicFramePr>
        <p:xfrm>
          <a:off x="725452" y="668338"/>
          <a:ext cx="8239035" cy="5529130"/>
        </p:xfrm>
        <a:graphic>
          <a:graphicData uri="http://schemas.openxmlformats.org/drawingml/2006/table">
            <a:tbl>
              <a:tblPr>
                <a:tableStyleId>{5C22544A-7EE6-4342-B048-85BDC9FD1C3A}</a:tableStyleId>
              </a:tblPr>
              <a:tblGrid>
                <a:gridCol w="750204">
                  <a:extLst>
                    <a:ext uri="{9D8B030D-6E8A-4147-A177-3AD203B41FA5}">
                      <a16:colId xmlns:a16="http://schemas.microsoft.com/office/drawing/2014/main" val="20000"/>
                    </a:ext>
                  </a:extLst>
                </a:gridCol>
                <a:gridCol w="3600400">
                  <a:extLst>
                    <a:ext uri="{9D8B030D-6E8A-4147-A177-3AD203B41FA5}">
                      <a16:colId xmlns:a16="http://schemas.microsoft.com/office/drawing/2014/main" val="20001"/>
                    </a:ext>
                  </a:extLst>
                </a:gridCol>
                <a:gridCol w="3888431">
                  <a:extLst>
                    <a:ext uri="{9D8B030D-6E8A-4147-A177-3AD203B41FA5}">
                      <a16:colId xmlns:a16="http://schemas.microsoft.com/office/drawing/2014/main" val="20002"/>
                    </a:ext>
                  </a:extLst>
                </a:gridCol>
              </a:tblGrid>
              <a:tr h="0">
                <a:tc>
                  <a:txBody>
                    <a:bodyPr/>
                    <a:lstStyle/>
                    <a:p>
                      <a:pPr marL="0" algn="just" defTabSz="810372" rtl="0" eaLnBrk="1" latinLnBrk="0" hangingPunct="1">
                        <a:lnSpc>
                          <a:spcPct val="120000"/>
                        </a:lnSpc>
                        <a:spcAft>
                          <a:spcPts val="0"/>
                        </a:spcAft>
                      </a:pPr>
                      <a:endParaRPr lang="zh-CN" sz="2000" kern="100" dirty="0">
                        <a:solidFill>
                          <a:schemeClr val="dk1"/>
                        </a:solidFill>
                        <a:effectLst/>
                        <a:latin typeface="微软雅黑" panose="020B0503020204020204" pitchFamily="34" charset="-122"/>
                        <a:ea typeface="微软雅黑" panose="020B0503020204020204" pitchFamily="34" charset="-122"/>
                        <a:cs typeface="+mn-cs"/>
                      </a:endParaRPr>
                    </a:p>
                  </a:txBody>
                  <a:tcPr/>
                </a:tc>
                <a:tc>
                  <a:txBody>
                    <a:bodyPr/>
                    <a:lstStyle/>
                    <a:p>
                      <a:pPr marL="0" indent="-347345" algn="just" defTabSz="810372" rtl="0" eaLnBrk="1" fontAlgn="base"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优点</a:t>
                      </a:r>
                    </a:p>
                  </a:txBody>
                  <a:tcPr/>
                </a:tc>
                <a:tc>
                  <a:txBody>
                    <a:bodyPr/>
                    <a:lstStyle/>
                    <a:p>
                      <a:pPr marL="0" indent="-347345" algn="just" defTabSz="810372" rtl="0" eaLnBrk="1" fontAlgn="base"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缺点</a:t>
                      </a:r>
                    </a:p>
                  </a:txBody>
                  <a:tcPr/>
                </a:tc>
                <a:extLst>
                  <a:ext uri="{0D108BD9-81ED-4DB2-BD59-A6C34878D82A}">
                    <a16:rowId xmlns:a16="http://schemas.microsoft.com/office/drawing/2014/main" val="10000"/>
                  </a:ext>
                </a:extLst>
              </a:tr>
              <a:tr h="966298">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报纸</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灵活，及时，覆盖面相对大，信息容量多，形式多样</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保存性差，传阅的人少，大多只能针对本地市场</a:t>
                      </a:r>
                    </a:p>
                  </a:txBody>
                  <a:tcPr/>
                </a:tc>
                <a:extLst>
                  <a:ext uri="{0D108BD9-81ED-4DB2-BD59-A6C34878D82A}">
                    <a16:rowId xmlns:a16="http://schemas.microsoft.com/office/drawing/2014/main" val="10001"/>
                  </a:ext>
                </a:extLst>
              </a:tr>
              <a:tr h="864096">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电视</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全面视听效果，感染力强，覆盖面</a:t>
                      </a:r>
                      <a:r>
                        <a:rPr lang="zh-CN" altLang="en-US"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广</a:t>
                      </a:r>
                      <a:endPar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endParaRP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成本高，瞬时记忆，干扰大，信息量相对少，针对性较差</a:t>
                      </a:r>
                    </a:p>
                  </a:txBody>
                  <a:tcPr/>
                </a:tc>
                <a:extLst>
                  <a:ext uri="{0D108BD9-81ED-4DB2-BD59-A6C34878D82A}">
                    <a16:rowId xmlns:a16="http://schemas.microsoft.com/office/drawing/2014/main" val="10002"/>
                  </a:ext>
                </a:extLst>
              </a:tr>
              <a:tr h="936104">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杂志</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目标人群针对性高，可信并有一定权威性，保存时间长，传阅者多</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要提前很久购买，版面无保证</a:t>
                      </a:r>
                    </a:p>
                  </a:txBody>
                  <a:tcPr/>
                </a:tc>
                <a:extLst>
                  <a:ext uri="{0D108BD9-81ED-4DB2-BD59-A6C34878D82A}">
                    <a16:rowId xmlns:a16="http://schemas.microsoft.com/office/drawing/2014/main" val="10003"/>
                  </a:ext>
                </a:extLst>
              </a:tr>
              <a:tr h="864096">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广播</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大众化，成本低，目标人群针对性相对较高</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信息量小，瞬时记忆，不易引人注意，效果较差</a:t>
                      </a:r>
                    </a:p>
                  </a:txBody>
                  <a:tcPr/>
                </a:tc>
                <a:extLst>
                  <a:ext uri="{0D108BD9-81ED-4DB2-BD59-A6C34878D82A}">
                    <a16:rowId xmlns:a16="http://schemas.microsoft.com/office/drawing/2014/main" val="10004"/>
                  </a:ext>
                </a:extLst>
              </a:tr>
              <a:tr h="514350">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户外广告</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展示形式灵活多变，有可能图文音影并茂，展示时间长，费用低，竞争少，覆盖面广</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观众没有选择；缺乏新意</a:t>
                      </a:r>
                      <a:r>
                        <a:rPr lang="zh-CN" altLang="en-US"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a:t>
                      </a: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容易产生厌倦感；信息量小，接触率浪费大</a:t>
                      </a:r>
                    </a:p>
                  </a:txBody>
                  <a:tcPr/>
                </a:tc>
                <a:extLst>
                  <a:ext uri="{0D108BD9-81ED-4DB2-BD59-A6C34878D82A}">
                    <a16:rowId xmlns:a16="http://schemas.microsoft.com/office/drawing/2014/main" val="10005"/>
                  </a:ext>
                </a:extLst>
              </a:tr>
            </a:tbl>
          </a:graphicData>
        </a:graphic>
      </p:graphicFrame>
      <p:sp>
        <p:nvSpPr>
          <p:cNvPr id="4" name="灯片编号占位符 3"/>
          <p:cNvSpPr>
            <a:spLocks noGrp="1"/>
          </p:cNvSpPr>
          <p:nvPr>
            <p:ph type="sldNum" sz="quarter" idx="10"/>
          </p:nvPr>
        </p:nvSpPr>
        <p:spPr/>
        <p:txBody>
          <a:bodyPr/>
          <a:lstStyle/>
          <a:p>
            <a:fld id="{B8C2C21C-02CB-4A21-90F4-85B2AD557670}" type="slidenum">
              <a:rPr lang="en-GB" altLang="en-GB" smtClean="0"/>
              <a:pPr/>
              <a:t>22</a:t>
            </a:fld>
            <a:endParaRPr lang="en-GB" altLang="en-GB"/>
          </a:p>
        </p:txBody>
      </p:sp>
    </p:spTree>
    <p:extLst>
      <p:ext uri="{BB962C8B-B14F-4D97-AF65-F5344CB8AC3E}">
        <p14:creationId xmlns:p14="http://schemas.microsoft.com/office/powerpoint/2010/main" val="37005385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graphicFrame>
        <p:nvGraphicFramePr>
          <p:cNvPr id="5" name="内容占位符 4"/>
          <p:cNvGraphicFramePr>
            <a:graphicFrameLocks noGrp="1"/>
          </p:cNvGraphicFramePr>
          <p:nvPr>
            <p:ph idx="1"/>
            <p:extLst>
              <p:ext uri="{D42A27DB-BD31-4B8C-83A1-F6EECF244321}">
                <p14:modId xmlns:p14="http://schemas.microsoft.com/office/powerpoint/2010/main" val="2947849503"/>
              </p:ext>
            </p:extLst>
          </p:nvPr>
        </p:nvGraphicFramePr>
        <p:xfrm>
          <a:off x="725452" y="1124744"/>
          <a:ext cx="8239035" cy="4249648"/>
        </p:xfrm>
        <a:graphic>
          <a:graphicData uri="http://schemas.openxmlformats.org/drawingml/2006/table">
            <a:tbl>
              <a:tblPr>
                <a:tableStyleId>{5C22544A-7EE6-4342-B048-85BDC9FD1C3A}</a:tableStyleId>
              </a:tblPr>
              <a:tblGrid>
                <a:gridCol w="750204">
                  <a:extLst>
                    <a:ext uri="{9D8B030D-6E8A-4147-A177-3AD203B41FA5}">
                      <a16:colId xmlns:a16="http://schemas.microsoft.com/office/drawing/2014/main" val="20000"/>
                    </a:ext>
                  </a:extLst>
                </a:gridCol>
                <a:gridCol w="3888432">
                  <a:extLst>
                    <a:ext uri="{9D8B030D-6E8A-4147-A177-3AD203B41FA5}">
                      <a16:colId xmlns:a16="http://schemas.microsoft.com/office/drawing/2014/main" val="20001"/>
                    </a:ext>
                  </a:extLst>
                </a:gridCol>
                <a:gridCol w="3600399">
                  <a:extLst>
                    <a:ext uri="{9D8B030D-6E8A-4147-A177-3AD203B41FA5}">
                      <a16:colId xmlns:a16="http://schemas.microsoft.com/office/drawing/2014/main" val="20002"/>
                    </a:ext>
                  </a:extLst>
                </a:gridCol>
              </a:tblGrid>
              <a:tr h="936104">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交通广告</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可移动，竞争少，覆盖面强，展示时间长，费用低</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缺乏新意</a:t>
                      </a:r>
                      <a:r>
                        <a:rPr lang="zh-CN" altLang="en-US"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a:t>
                      </a: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容易产生厌倦感</a:t>
                      </a:r>
                      <a:r>
                        <a:rPr lang="zh-CN" altLang="en-US"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a:t>
                      </a: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信息量小，效果较差</a:t>
                      </a:r>
                    </a:p>
                  </a:txBody>
                  <a:tcPr/>
                </a:tc>
                <a:extLst>
                  <a:ext uri="{0D108BD9-81ED-4DB2-BD59-A6C34878D82A}">
                    <a16:rowId xmlns:a16="http://schemas.microsoft.com/office/drawing/2014/main" val="10000"/>
                  </a:ext>
                </a:extLst>
              </a:tr>
              <a:tr h="936104">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店内媒体</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目标人群针对性强，展示形式灵活多变，有可能图文音影并茂，成本低</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覆盖面小，干扰大</a:t>
                      </a:r>
                    </a:p>
                  </a:txBody>
                  <a:tcPr/>
                </a:tc>
                <a:extLst>
                  <a:ext uri="{0D108BD9-81ED-4DB2-BD59-A6C34878D82A}">
                    <a16:rowId xmlns:a16="http://schemas.microsoft.com/office/drawing/2014/main" val="10001"/>
                  </a:ext>
                </a:extLst>
              </a:tr>
              <a:tr h="936104">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电子邮件</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目标人群针对性强，信息容量多，形式多样，竞争少，费用低</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有可能被认为是“垃圾邮件”</a:t>
                      </a:r>
                    </a:p>
                  </a:txBody>
                  <a:tcPr/>
                </a:tc>
                <a:extLst>
                  <a:ext uri="{0D108BD9-81ED-4DB2-BD59-A6C34878D82A}">
                    <a16:rowId xmlns:a16="http://schemas.microsoft.com/office/drawing/2014/main" val="10002"/>
                  </a:ext>
                </a:extLst>
              </a:tr>
              <a:tr h="1105882">
                <a:tc>
                  <a:txBody>
                    <a:bodyPr/>
                    <a:lstStyle/>
                    <a:p>
                      <a:pPr marL="0" algn="just" defTabSz="810372" rtl="0" eaLnBrk="1" latinLnBrk="0" hangingPunct="1">
                        <a:lnSpc>
                          <a:spcPct val="120000"/>
                        </a:lnSpc>
                        <a:spcAft>
                          <a:spcPts val="0"/>
                        </a:spcAft>
                      </a:pPr>
                      <a:r>
                        <a:rPr lang="zh-CN" sz="2000" kern="100" dirty="0">
                          <a:solidFill>
                            <a:srgbClr val="C00000"/>
                          </a:solidFill>
                          <a:effectLst/>
                          <a:latin typeface="微软雅黑" panose="020B0503020204020204" pitchFamily="34" charset="-122"/>
                          <a:ea typeface="微软雅黑" panose="020B0503020204020204" pitchFamily="34" charset="-122"/>
                          <a:cs typeface="+mn-cs"/>
                        </a:rPr>
                        <a:t>网络</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非强迫性，覆盖面广，费用低，形式多变，时间长，目标人群针对性强</a:t>
                      </a:r>
                    </a:p>
                  </a:txBody>
                  <a:tcPr/>
                </a:tc>
                <a:tc>
                  <a:txBody>
                    <a:bodyPr/>
                    <a:lstStyle/>
                    <a:p>
                      <a:pPr marL="0" algn="just" defTabSz="810372" rtl="0" eaLnBrk="1" latinLnBrk="0" hangingPunct="1">
                        <a:lnSpc>
                          <a:spcPct val="120000"/>
                        </a:lnSpc>
                        <a:spcAft>
                          <a:spcPts val="0"/>
                        </a:spcAft>
                      </a:pPr>
                      <a:r>
                        <a:rPr lang="zh-CN" sz="2000" kern="100" dirty="0">
                          <a:solidFill>
                            <a:schemeClr val="tx1">
                              <a:lumMod val="50000"/>
                            </a:schemeClr>
                          </a:solidFill>
                          <a:effectLst/>
                          <a:latin typeface="微软雅黑" panose="020B0503020204020204" pitchFamily="34" charset="-122"/>
                          <a:ea typeface="微软雅黑" panose="020B0503020204020204" pitchFamily="34" charset="-122"/>
                          <a:cs typeface="+mn-cs"/>
                        </a:rPr>
                        <a:t>位置有限不容易被注意，干扰大，创意空间狭窄，而且受众的真实情况不容易统计</a:t>
                      </a:r>
                    </a:p>
                  </a:txBody>
                  <a:tcPr/>
                </a:tc>
                <a:extLst>
                  <a:ext uri="{0D108BD9-81ED-4DB2-BD59-A6C34878D82A}">
                    <a16:rowId xmlns:a16="http://schemas.microsoft.com/office/drawing/2014/main" val="10003"/>
                  </a:ext>
                </a:extLst>
              </a:tr>
            </a:tbl>
          </a:graphicData>
        </a:graphic>
      </p:graphicFrame>
      <p:sp>
        <p:nvSpPr>
          <p:cNvPr id="4" name="灯片编号占位符 3"/>
          <p:cNvSpPr>
            <a:spLocks noGrp="1"/>
          </p:cNvSpPr>
          <p:nvPr>
            <p:ph type="sldNum" sz="quarter" idx="10"/>
          </p:nvPr>
        </p:nvSpPr>
        <p:spPr/>
        <p:txBody>
          <a:bodyPr/>
          <a:lstStyle/>
          <a:p>
            <a:fld id="{B8C2C21C-02CB-4A21-90F4-85B2AD557670}" type="slidenum">
              <a:rPr lang="en-GB" altLang="en-GB" smtClean="0"/>
              <a:pPr/>
              <a:t>23</a:t>
            </a:fld>
            <a:endParaRPr lang="en-GB" altLang="en-GB"/>
          </a:p>
        </p:txBody>
      </p:sp>
    </p:spTree>
    <p:extLst>
      <p:ext uri="{BB962C8B-B14F-4D97-AF65-F5344CB8AC3E}">
        <p14:creationId xmlns:p14="http://schemas.microsoft.com/office/powerpoint/2010/main" val="27732318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影响广告媒体选择的因素</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）广告媒体的传播范围</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）消费者接触媒体的习惯与接受能力</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）商品的性能和特点</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）广告媒体的成本</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24</a:t>
            </a:fld>
            <a:endParaRPr lang="en-GB" altLang="en-GB"/>
          </a:p>
        </p:txBody>
      </p:sp>
    </p:spTree>
    <p:extLst>
      <p:ext uri="{BB962C8B-B14F-4D97-AF65-F5344CB8AC3E}">
        <p14:creationId xmlns:p14="http://schemas.microsoft.com/office/powerpoint/2010/main" val="2792622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10.4  </a:t>
            </a:r>
            <a:r>
              <a:rPr lang="zh-CN" altLang="en-US" dirty="0"/>
              <a:t>公共关系</a:t>
            </a:r>
          </a:p>
        </p:txBody>
      </p:sp>
      <p:sp>
        <p:nvSpPr>
          <p:cNvPr id="3" name="内容占位符 2"/>
          <p:cNvSpPr>
            <a:spLocks noGrp="1"/>
          </p:cNvSpPr>
          <p:nvPr>
            <p:ph idx="1"/>
          </p:nvPr>
        </p:nvSpPr>
        <p:spPr/>
        <p:txBody>
          <a:bodyPr/>
          <a:lstStyle/>
          <a:p>
            <a:pPr marL="0" indent="0">
              <a:lnSpc>
                <a:spcPct val="120000"/>
              </a:lnSpc>
              <a:buNone/>
            </a:pPr>
            <a:r>
              <a:rPr lang="en-US" altLang="zh-CN" sz="2400" dirty="0">
                <a:latin typeface="微软雅黑" panose="020B0503020204020204" pitchFamily="34" charset="-122"/>
                <a:ea typeface="微软雅黑" panose="020B0503020204020204" pitchFamily="34" charset="-122"/>
              </a:rPr>
              <a:t>10.4.1</a:t>
            </a:r>
            <a:r>
              <a:rPr lang="zh-CN" altLang="en-US" sz="2400" dirty="0">
                <a:latin typeface="微软雅黑" panose="020B0503020204020204" pitchFamily="34" charset="-122"/>
                <a:ea typeface="微软雅黑" panose="020B0503020204020204" pitchFamily="34" charset="-122"/>
              </a:rPr>
              <a:t>公共关系的概念及特征</a:t>
            </a:r>
          </a:p>
          <a:p>
            <a:pPr marL="0" indent="0">
              <a:lnSpc>
                <a:spcPct val="120000"/>
              </a:lnSpc>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公共关系的概念</a:t>
            </a:r>
          </a:p>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公共关系指企业在从事市场营销活动中正确建立企业与社会公众的关系，以便树立企业良好形象，从而促进产品销售的一种活动。</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latin typeface="微软雅黑" panose="020B0503020204020204" pitchFamily="34" charset="-122"/>
                <a:ea typeface="微软雅黑" panose="020B0503020204020204" pitchFamily="34" charset="-122"/>
              </a:rPr>
              <a:t>包含以下具体内容：</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）公共关系</a:t>
            </a:r>
            <a:r>
              <a:rPr lang="zh-CN" altLang="en-US" sz="2400" dirty="0">
                <a:solidFill>
                  <a:srgbClr val="C00000"/>
                </a:solidFill>
                <a:latin typeface="微软雅黑" panose="020B0503020204020204" pitchFamily="34" charset="-122"/>
                <a:ea typeface="微软雅黑" panose="020B0503020204020204" pitchFamily="34" charset="-122"/>
              </a:rPr>
              <a:t>是与企业相关的社会公众的相互关系</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）公共关系的</a:t>
            </a:r>
            <a:r>
              <a:rPr lang="zh-CN" altLang="en-US" sz="2400" dirty="0">
                <a:solidFill>
                  <a:srgbClr val="C00000"/>
                </a:solidFill>
                <a:latin typeface="微软雅黑" panose="020B0503020204020204" pitchFamily="34" charset="-122"/>
                <a:ea typeface="微软雅黑" panose="020B0503020204020204" pitchFamily="34" charset="-122"/>
              </a:rPr>
              <a:t>核心是建立良好的企业形象</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）公共关系的</a:t>
            </a:r>
            <a:r>
              <a:rPr lang="zh-CN" altLang="en-US" sz="2400" dirty="0">
                <a:solidFill>
                  <a:srgbClr val="C00000"/>
                </a:solidFill>
                <a:latin typeface="微软雅黑" panose="020B0503020204020204" pitchFamily="34" charset="-122"/>
                <a:ea typeface="微软雅黑" panose="020B0503020204020204" pitchFamily="34" charset="-122"/>
              </a:rPr>
              <a:t>最终目的是促进商品的销售和提高市场的占有率</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25</a:t>
            </a:fld>
            <a:endParaRPr lang="en-GB" altLang="en-GB"/>
          </a:p>
        </p:txBody>
      </p:sp>
    </p:spTree>
    <p:extLst>
      <p:ext uri="{BB962C8B-B14F-4D97-AF65-F5344CB8AC3E}">
        <p14:creationId xmlns:p14="http://schemas.microsoft.com/office/powerpoint/2010/main" val="9483924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公共关系的特征</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）长期性</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）沟通双向性</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）可信度高</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4</a:t>
            </a:r>
            <a:r>
              <a:rPr lang="zh-CN" altLang="en-US" sz="2400" dirty="0">
                <a:solidFill>
                  <a:srgbClr val="C00000"/>
                </a:solidFill>
                <a:latin typeface="微软雅黑" panose="020B0503020204020204" pitchFamily="34" charset="-122"/>
                <a:ea typeface="微软雅黑" panose="020B0503020204020204" pitchFamily="34" charset="-122"/>
              </a:rPr>
              <a:t>）间接促销</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5</a:t>
            </a:r>
            <a:r>
              <a:rPr lang="zh-CN" altLang="en-US" sz="2400" dirty="0">
                <a:solidFill>
                  <a:srgbClr val="C00000"/>
                </a:solidFill>
                <a:latin typeface="微软雅黑" panose="020B0503020204020204" pitchFamily="34" charset="-122"/>
                <a:ea typeface="微软雅黑" panose="020B0503020204020204" pitchFamily="34" charset="-122"/>
              </a:rPr>
              <a:t>）影响的多元性</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6</a:t>
            </a:r>
            <a:r>
              <a:rPr lang="zh-CN" altLang="en-US" sz="2400" dirty="0">
                <a:solidFill>
                  <a:srgbClr val="C00000"/>
                </a:solidFill>
                <a:latin typeface="微软雅黑" panose="020B0503020204020204" pitchFamily="34" charset="-122"/>
                <a:ea typeface="微软雅黑" panose="020B0503020204020204" pitchFamily="34" charset="-122"/>
              </a:rPr>
              <a:t>）成本低廉</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26</a:t>
            </a:fld>
            <a:endParaRPr lang="en-GB" altLang="en-GB"/>
          </a:p>
        </p:txBody>
      </p:sp>
    </p:spTree>
    <p:extLst>
      <p:ext uri="{BB962C8B-B14F-4D97-AF65-F5344CB8AC3E}">
        <p14:creationId xmlns:p14="http://schemas.microsoft.com/office/powerpoint/2010/main" val="35922686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10.4.2</a:t>
            </a:r>
            <a:r>
              <a:rPr lang="zh-CN" altLang="en-US" sz="2400" dirty="0">
                <a:latin typeface="微软雅黑" panose="020B0503020204020204" pitchFamily="34" charset="-122"/>
                <a:ea typeface="微软雅黑" panose="020B0503020204020204" pitchFamily="34" charset="-122"/>
              </a:rPr>
              <a:t>企业常见的公共关系</a:t>
            </a:r>
          </a:p>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外部关系</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）正确处理企业与顾客的关系</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）正确处理企业与新闻界的关系</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）正确处理企业与竞争者之间的关系</a:t>
            </a:r>
          </a:p>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内部关系</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27</a:t>
            </a:fld>
            <a:endParaRPr lang="en-GB" altLang="en-GB"/>
          </a:p>
        </p:txBody>
      </p:sp>
    </p:spTree>
    <p:extLst>
      <p:ext uri="{BB962C8B-B14F-4D97-AF65-F5344CB8AC3E}">
        <p14:creationId xmlns:p14="http://schemas.microsoft.com/office/powerpoint/2010/main" val="3876932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10.4.3</a:t>
            </a:r>
            <a:r>
              <a:rPr lang="zh-CN" altLang="en-US" sz="2400" dirty="0">
                <a:latin typeface="微软雅黑" panose="020B0503020204020204" pitchFamily="34" charset="-122"/>
                <a:ea typeface="微软雅黑" panose="020B0503020204020204" pitchFamily="34" charset="-122"/>
              </a:rPr>
              <a:t>公共关系活动的方式</a:t>
            </a:r>
          </a:p>
          <a:p>
            <a:pPr marL="0" indent="0">
              <a:buNone/>
            </a:pPr>
            <a:r>
              <a:rPr lang="zh-CN" altLang="en-US" sz="2400" dirty="0">
                <a:latin typeface="微软雅黑" panose="020B0503020204020204" pitchFamily="34" charset="-122"/>
                <a:ea typeface="微软雅黑" panose="020B0503020204020204" pitchFamily="34" charset="-122"/>
              </a:rPr>
              <a:t>公共关系活动是一门综合性的艺术，实现公关目标，就必须善于运用各种公关活动方式。</a:t>
            </a:r>
          </a:p>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．通过新闻媒介传播企业信息</a:t>
            </a:r>
          </a:p>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．加强与企业外部公众的联系</a:t>
            </a:r>
          </a:p>
          <a:p>
            <a:pPr marL="0" indent="0">
              <a:buNone/>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．企业自我宣传</a:t>
            </a:r>
          </a:p>
          <a:p>
            <a:pPr marL="0" indent="0">
              <a:buNone/>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．借助公关广告</a:t>
            </a:r>
          </a:p>
          <a:p>
            <a:pPr marL="0" indent="0">
              <a:buNone/>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．举行专题活动</a:t>
            </a:r>
          </a:p>
          <a:p>
            <a:pPr marL="0" indent="0">
              <a:buNone/>
            </a:pP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．参与各种公益活动</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28</a:t>
            </a:fld>
            <a:endParaRPr lang="en-GB" altLang="en-GB"/>
          </a:p>
        </p:txBody>
      </p:sp>
    </p:spTree>
    <p:extLst>
      <p:ext uri="{BB962C8B-B14F-4D97-AF65-F5344CB8AC3E}">
        <p14:creationId xmlns:p14="http://schemas.microsoft.com/office/powerpoint/2010/main" val="34566677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事件营销</a:t>
            </a:r>
            <a:br>
              <a:rPr lang="zh-CN" altLang="en-US" dirty="0"/>
            </a:br>
            <a:endParaRPr lang="zh-CN" altLang="en-US" dirty="0"/>
          </a:p>
        </p:txBody>
      </p:sp>
      <p:sp>
        <p:nvSpPr>
          <p:cNvPr id="3" name="内容占位符 2"/>
          <p:cNvSpPr>
            <a:spLocks noGrp="1"/>
          </p:cNvSpPr>
          <p:nvPr>
            <p:ph idx="1"/>
          </p:nvPr>
        </p:nvSpPr>
        <p:spPr>
          <a:xfrm>
            <a:off x="728664" y="1196752"/>
            <a:ext cx="8034337" cy="5119913"/>
          </a:xfrm>
        </p:spPr>
        <p:txBody>
          <a:bodyPr/>
          <a:lstStyle/>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事件营销（</a:t>
            </a:r>
            <a:r>
              <a:rPr lang="en-US" altLang="zh-CN" sz="2400" dirty="0">
                <a:solidFill>
                  <a:srgbClr val="C00000"/>
                </a:solidFill>
                <a:latin typeface="微软雅黑" panose="020B0503020204020204" pitchFamily="34" charset="-122"/>
                <a:ea typeface="微软雅黑" panose="020B0503020204020204" pitchFamily="34" charset="-122"/>
              </a:rPr>
              <a:t>event marketing</a:t>
            </a:r>
            <a:r>
              <a:rPr lang="zh-CN" altLang="en-US" sz="2400" dirty="0">
                <a:solidFill>
                  <a:srgbClr val="C00000"/>
                </a:solidFill>
                <a:latin typeface="微软雅黑" panose="020B0503020204020204" pitchFamily="34" charset="-122"/>
                <a:ea typeface="微软雅黑" panose="020B0503020204020204" pitchFamily="34" charset="-122"/>
              </a:rPr>
              <a:t>）</a:t>
            </a:r>
            <a:r>
              <a:rPr lang="zh-CN" altLang="en-US" sz="2400" dirty="0">
                <a:latin typeface="微软雅黑" panose="020B0503020204020204" pitchFamily="34" charset="-122"/>
                <a:ea typeface="微软雅黑" panose="020B0503020204020204" pitchFamily="34" charset="-122"/>
              </a:rPr>
              <a:t>是指企业在真实且不损害公众利益的前提下，通过策划、组织和利用</a:t>
            </a:r>
            <a:r>
              <a:rPr lang="zh-CN" altLang="en-US" sz="2400" dirty="0">
                <a:solidFill>
                  <a:srgbClr val="C00000"/>
                </a:solidFill>
                <a:latin typeface="微软雅黑" panose="020B0503020204020204" pitchFamily="34" charset="-122"/>
                <a:ea typeface="微软雅黑" panose="020B0503020204020204" pitchFamily="34" charset="-122"/>
              </a:rPr>
              <a:t>具有名人效应、新闻价值以及社会影响的人物或事件</a:t>
            </a:r>
            <a:r>
              <a:rPr lang="zh-CN" altLang="en-US" sz="2400" dirty="0">
                <a:latin typeface="微软雅黑" panose="020B0503020204020204" pitchFamily="34" charset="-122"/>
                <a:ea typeface="微软雅黑" panose="020B0503020204020204" pitchFamily="34" charset="-122"/>
              </a:rPr>
              <a:t>，吸引媒体、社会团体和消费者的兴趣与关注，以求提高企业或产品知名度、美誉度，树立良好的品牌形象，并最终促成产品或服务销售目的的手段和方式。</a:t>
            </a:r>
            <a:endParaRPr lang="en-US" altLang="zh-CN" sz="24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29</a:t>
            </a:fld>
            <a:endParaRPr lang="en-GB" altLang="en-GB"/>
          </a:p>
        </p:txBody>
      </p:sp>
    </p:spTree>
    <p:extLst>
      <p:ext uri="{BB962C8B-B14F-4D97-AF65-F5344CB8AC3E}">
        <p14:creationId xmlns:p14="http://schemas.microsoft.com/office/powerpoint/2010/main" val="2757448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zh-CN" altLang="en-US" sz="2800" kern="1200" dirty="0">
                <a:latin typeface="微软雅黑" panose="020B0503020204020204" pitchFamily="34" charset="-122"/>
                <a:ea typeface="微软雅黑" panose="020B0503020204020204" pitchFamily="34" charset="-122"/>
                <a:cs typeface="+mj-cs"/>
              </a:rPr>
              <a:t>沟通策略的</a:t>
            </a:r>
            <a:r>
              <a:rPr lang="en-US" altLang="zh-CN" sz="2800" kern="1200" dirty="0">
                <a:latin typeface="微软雅黑" panose="020B0503020204020204" pitchFamily="34" charset="-122"/>
                <a:ea typeface="微软雅黑" panose="020B0503020204020204" pitchFamily="34" charset="-122"/>
                <a:cs typeface="+mj-cs"/>
              </a:rPr>
              <a:t>5</a:t>
            </a:r>
            <a:r>
              <a:rPr lang="zh-CN" altLang="en-US" sz="2800" kern="1200" dirty="0">
                <a:latin typeface="微软雅黑" panose="020B0503020204020204" pitchFamily="34" charset="-122"/>
                <a:ea typeface="微软雅黑" panose="020B0503020204020204" pitchFamily="34" charset="-122"/>
                <a:cs typeface="+mj-cs"/>
              </a:rPr>
              <a:t>个步骤 </a:t>
            </a:r>
            <a:endParaRPr lang="en-US" altLang="zh-CN" sz="2800" kern="1200" dirty="0">
              <a:latin typeface="微软雅黑" panose="020B0503020204020204" pitchFamily="34" charset="-122"/>
              <a:ea typeface="微软雅黑" panose="020B0503020204020204" pitchFamily="34" charset="-122"/>
              <a:cs typeface="+mj-cs"/>
            </a:endParaRPr>
          </a:p>
          <a:p>
            <a:pPr>
              <a:lnSpc>
                <a:spcPct val="120000"/>
              </a:lnSpc>
              <a:spcBef>
                <a:spcPct val="20000"/>
              </a:spcBef>
              <a:spcAft>
                <a:spcPct val="0"/>
              </a:spcAft>
              <a:buClr>
                <a:srgbClr val="CC0000"/>
              </a:buClr>
              <a:buFont typeface="Wingdings" panose="05000000000000000000" pitchFamily="2" charset="2"/>
              <a:buChar char="Ø"/>
              <a:tabLst/>
            </a:pPr>
            <a:r>
              <a:rPr lang="zh-CN" altLang="en-US" sz="2800" kern="1200" dirty="0">
                <a:latin typeface="微软雅黑" panose="020B0503020204020204" pitchFamily="34" charset="-122"/>
                <a:ea typeface="微软雅黑" panose="020B0503020204020204" pitchFamily="34" charset="-122"/>
              </a:rPr>
              <a:t>识别目标受众；</a:t>
            </a:r>
          </a:p>
          <a:p>
            <a:pPr>
              <a:lnSpc>
                <a:spcPct val="120000"/>
              </a:lnSpc>
              <a:spcBef>
                <a:spcPct val="20000"/>
              </a:spcBef>
              <a:spcAft>
                <a:spcPct val="0"/>
              </a:spcAft>
              <a:buClr>
                <a:srgbClr val="CC0000"/>
              </a:buClr>
              <a:buFont typeface="Wingdings" panose="05000000000000000000" pitchFamily="2" charset="2"/>
              <a:buChar char="Ø"/>
              <a:tabLst/>
            </a:pPr>
            <a:r>
              <a:rPr lang="zh-CN" altLang="en-US" sz="2800" kern="1200" dirty="0">
                <a:latin typeface="微软雅黑" panose="020B0503020204020204" pitchFamily="34" charset="-122"/>
                <a:ea typeface="微软雅黑" panose="020B0503020204020204" pitchFamily="34" charset="-122"/>
              </a:rPr>
              <a:t>确定沟通目标；</a:t>
            </a:r>
          </a:p>
          <a:p>
            <a:pPr>
              <a:lnSpc>
                <a:spcPct val="120000"/>
              </a:lnSpc>
              <a:spcBef>
                <a:spcPct val="20000"/>
              </a:spcBef>
              <a:spcAft>
                <a:spcPct val="0"/>
              </a:spcAft>
              <a:buClr>
                <a:srgbClr val="CC0000"/>
              </a:buClr>
              <a:buFont typeface="Wingdings" panose="05000000000000000000" pitchFamily="2" charset="2"/>
              <a:buChar char="Ø"/>
              <a:tabLst/>
            </a:pPr>
            <a:r>
              <a:rPr lang="zh-CN" altLang="en-US" sz="2800" kern="1200" dirty="0">
                <a:latin typeface="微软雅黑" panose="020B0503020204020204" pitchFamily="34" charset="-122"/>
                <a:ea typeface="微软雅黑" panose="020B0503020204020204" pitchFamily="34" charset="-122"/>
              </a:rPr>
              <a:t>设计沟通信息；</a:t>
            </a:r>
          </a:p>
          <a:p>
            <a:pPr>
              <a:lnSpc>
                <a:spcPct val="120000"/>
              </a:lnSpc>
              <a:spcBef>
                <a:spcPct val="20000"/>
              </a:spcBef>
              <a:spcAft>
                <a:spcPct val="0"/>
              </a:spcAft>
              <a:buClr>
                <a:srgbClr val="CC0000"/>
              </a:buClr>
              <a:buFont typeface="Wingdings" panose="05000000000000000000" pitchFamily="2" charset="2"/>
              <a:buChar char="Ø"/>
              <a:tabLst/>
            </a:pPr>
            <a:r>
              <a:rPr lang="zh-CN" altLang="en-US" sz="2800" kern="1200" dirty="0">
                <a:latin typeface="微软雅黑" panose="020B0503020204020204" pitchFamily="34" charset="-122"/>
                <a:ea typeface="微软雅黑" panose="020B0503020204020204" pitchFamily="34" charset="-122"/>
              </a:rPr>
              <a:t>选择沟通渠道；</a:t>
            </a:r>
          </a:p>
          <a:p>
            <a:pPr>
              <a:lnSpc>
                <a:spcPct val="120000"/>
              </a:lnSpc>
              <a:spcBef>
                <a:spcPct val="20000"/>
              </a:spcBef>
              <a:spcAft>
                <a:spcPct val="0"/>
              </a:spcAft>
              <a:buClr>
                <a:srgbClr val="CC0000"/>
              </a:buClr>
              <a:buFont typeface="Wingdings" panose="05000000000000000000" pitchFamily="2" charset="2"/>
              <a:buChar char="Ø"/>
              <a:tabLst/>
            </a:pPr>
            <a:r>
              <a:rPr lang="zh-CN" altLang="en-US" sz="2800" kern="1200" dirty="0">
                <a:latin typeface="微软雅黑" panose="020B0503020204020204" pitchFamily="34" charset="-122"/>
                <a:ea typeface="微软雅黑" panose="020B0503020204020204" pitchFamily="34" charset="-122"/>
              </a:rPr>
              <a:t>评估沟通效果。 </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a:t>
            </a:fld>
            <a:endParaRPr lang="en-GB" altLang="en-GB"/>
          </a:p>
        </p:txBody>
      </p:sp>
    </p:spTree>
    <p:extLst>
      <p:ext uri="{BB962C8B-B14F-4D97-AF65-F5344CB8AC3E}">
        <p14:creationId xmlns:p14="http://schemas.microsoft.com/office/powerpoint/2010/main" val="19460995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20000"/>
              </a:lnSpc>
            </a:pPr>
            <a:r>
              <a:rPr lang="zh-CN" altLang="en-US" sz="4000" dirty="0">
                <a:solidFill>
                  <a:srgbClr val="C00000"/>
                </a:solidFill>
                <a:latin typeface="微软雅黑" panose="020B0503020204020204" pitchFamily="34" charset="-122"/>
                <a:ea typeface="微软雅黑" panose="020B0503020204020204" pitchFamily="34" charset="-122"/>
              </a:rPr>
              <a:t>借</a:t>
            </a:r>
            <a:r>
              <a:rPr lang="zh-CN" altLang="en-US" sz="2400" dirty="0">
                <a:solidFill>
                  <a:srgbClr val="C00000"/>
                </a:solidFill>
                <a:latin typeface="微软雅黑" panose="020B0503020204020204" pitchFamily="34" charset="-122"/>
                <a:ea typeface="微软雅黑" panose="020B0503020204020204" pitchFamily="34" charset="-122"/>
              </a:rPr>
              <a:t>势，</a:t>
            </a:r>
            <a:r>
              <a:rPr lang="zh-CN" altLang="en-US" sz="2400" dirty="0">
                <a:latin typeface="微软雅黑" panose="020B0503020204020204" pitchFamily="34" charset="-122"/>
                <a:ea typeface="微软雅黑" panose="020B0503020204020204" pitchFamily="34" charset="-122"/>
              </a:rPr>
              <a:t>是指企业及时抓住了广受关注的社会新闻、事件，结合企业或产品在传播或销售上的目的而展开的一系列相关活动。</a:t>
            </a:r>
            <a:r>
              <a:rPr lang="zh-CN" altLang="en-US" sz="2400" dirty="0">
                <a:solidFill>
                  <a:srgbClr val="C00000"/>
                </a:solidFill>
                <a:latin typeface="微软雅黑" panose="020B0503020204020204" pitchFamily="34" charset="-122"/>
                <a:ea typeface="微软雅黑" panose="020B0503020204020204" pitchFamily="34" charset="-122"/>
              </a:rPr>
              <a:t>借势最常用的方式为赞助、冠名体育赛事，举办公益活动或与电视节目合作等。</a:t>
            </a:r>
            <a:endParaRPr lang="en-US" altLang="zh-CN" sz="2400" dirty="0">
              <a:solidFill>
                <a:srgbClr val="C00000"/>
              </a:solidFill>
              <a:latin typeface="微软雅黑" panose="020B0503020204020204" pitchFamily="34" charset="-122"/>
              <a:ea typeface="微软雅黑" panose="020B0503020204020204" pitchFamily="34" charset="-122"/>
            </a:endParaRPr>
          </a:p>
          <a:p>
            <a:pPr>
              <a:lnSpc>
                <a:spcPct val="120000"/>
              </a:lnSpc>
            </a:pPr>
            <a:r>
              <a:rPr lang="zh-CN" altLang="en-US" sz="4000" dirty="0">
                <a:solidFill>
                  <a:srgbClr val="C00000"/>
                </a:solidFill>
                <a:latin typeface="微软雅黑" panose="020B0503020204020204" pitchFamily="34" charset="-122"/>
                <a:ea typeface="微软雅黑" panose="020B0503020204020204" pitchFamily="34" charset="-122"/>
              </a:rPr>
              <a:t>造</a:t>
            </a:r>
            <a:r>
              <a:rPr lang="zh-CN" altLang="en-US" sz="2400" dirty="0">
                <a:solidFill>
                  <a:srgbClr val="C00000"/>
                </a:solidFill>
                <a:latin typeface="微软雅黑" panose="020B0503020204020204" pitchFamily="34" charset="-122"/>
                <a:ea typeface="微软雅黑" panose="020B0503020204020204" pitchFamily="34" charset="-122"/>
              </a:rPr>
              <a:t>势，</a:t>
            </a:r>
            <a:r>
              <a:rPr lang="zh-CN" altLang="en-US" sz="2400" dirty="0">
                <a:latin typeface="微软雅黑" panose="020B0503020204020204" pitchFamily="34" charset="-122"/>
                <a:ea typeface="微软雅黑" panose="020B0503020204020204" pitchFamily="34" charset="-122"/>
              </a:rPr>
              <a:t>则是指企业整合自身的资源，通过策划、组织和制造具有新闻价值的事件，吸引媒体、社会团体和消费者的兴趣与关注。</a:t>
            </a:r>
            <a:r>
              <a:rPr lang="zh-CN" altLang="en-US" sz="2400" dirty="0">
                <a:solidFill>
                  <a:srgbClr val="C00000"/>
                </a:solidFill>
                <a:latin typeface="微软雅黑" panose="020B0503020204020204" pitchFamily="34" charset="-122"/>
                <a:ea typeface="微软雅黑" panose="020B0503020204020204" pitchFamily="34" charset="-122"/>
              </a:rPr>
              <a:t>其常见的表现形式为，企业为推广自己的产品而</a:t>
            </a:r>
            <a:r>
              <a:rPr lang="zh-CN" altLang="en-US" sz="2400" dirty="0">
                <a:solidFill>
                  <a:schemeClr val="accent4">
                    <a:lumMod val="90000"/>
                    <a:lumOff val="10000"/>
                  </a:schemeClr>
                </a:solidFill>
                <a:latin typeface="微软雅黑" panose="020B0503020204020204" pitchFamily="34" charset="-122"/>
                <a:ea typeface="微软雅黑" panose="020B0503020204020204" pitchFamily="34" charset="-122"/>
              </a:rPr>
              <a:t>组织策划一系列宣传活动</a:t>
            </a:r>
            <a:r>
              <a:rPr lang="zh-CN" altLang="en-US" sz="2400" dirty="0">
                <a:solidFill>
                  <a:srgbClr val="C00000"/>
                </a:solidFill>
                <a:latin typeface="微软雅黑" panose="020B0503020204020204" pitchFamily="34" charset="-122"/>
                <a:ea typeface="微软雅黑" panose="020B0503020204020204" pitchFamily="34" charset="-122"/>
              </a:rPr>
              <a:t>，吸引消费者和媒体的眼球，以达到传播品牌和促进产品销售的目的。 </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30</a:t>
            </a:fld>
            <a:endParaRPr lang="en-GB" altLang="en-GB"/>
          </a:p>
        </p:txBody>
      </p:sp>
    </p:spTree>
    <p:extLst>
      <p:ext uri="{BB962C8B-B14F-4D97-AF65-F5344CB8AC3E}">
        <p14:creationId xmlns:p14="http://schemas.microsoft.com/office/powerpoint/2010/main" val="197288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358775"/>
            <a:ext cx="8094417" cy="5957890"/>
          </a:xfrm>
        </p:spPr>
        <p:txBody>
          <a:bodyPr/>
          <a:lstStyle/>
          <a:p>
            <a:pPr marL="0" indent="0">
              <a:lnSpc>
                <a:spcPct val="120000"/>
              </a:lnSpc>
              <a:buNone/>
            </a:pPr>
            <a:r>
              <a:rPr lang="zh-CN" altLang="en-US" sz="2200" dirty="0">
                <a:latin typeface="微软雅黑" panose="020B0503020204020204" pitchFamily="34" charset="-122"/>
                <a:ea typeface="微软雅黑" panose="020B0503020204020204" pitchFamily="34" charset="-122"/>
              </a:rPr>
              <a:t>无论哪类事件，</a:t>
            </a:r>
            <a:r>
              <a:rPr lang="zh-CN" altLang="en-US" sz="2200" dirty="0">
                <a:solidFill>
                  <a:srgbClr val="C00000"/>
                </a:solidFill>
                <a:latin typeface="微软雅黑" panose="020B0503020204020204" pitchFamily="34" charset="-122"/>
                <a:ea typeface="微软雅黑" panose="020B0503020204020204" pitchFamily="34" charset="-122"/>
              </a:rPr>
              <a:t>事件营销的本质都是制造新闻。</a:t>
            </a:r>
            <a:r>
              <a:rPr lang="zh-CN" altLang="en-US" sz="2200" dirty="0">
                <a:latin typeface="微软雅黑" panose="020B0503020204020204" pitchFamily="34" charset="-122"/>
                <a:ea typeface="微软雅黑" panose="020B0503020204020204" pitchFamily="34" charset="-122"/>
              </a:rPr>
              <a:t>所以，事件营销的成功要素，就是要使一件普通的事情成为新闻，以及如何去增强事件的新闻性。一则成功的事件营销必须包含下列四个要素之中的一个，这些要素包含的越多，事件营销成功的几率越大。事件营销成功的要素包括：</a:t>
            </a:r>
          </a:p>
          <a:p>
            <a:pPr marL="0" indent="0">
              <a:lnSpc>
                <a:spcPct val="12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1</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重要性。</a:t>
            </a:r>
            <a:r>
              <a:rPr lang="zh-CN" altLang="en-US" sz="2200" dirty="0">
                <a:latin typeface="微软雅黑" panose="020B0503020204020204" pitchFamily="34" charset="-122"/>
                <a:ea typeface="微软雅黑" panose="020B0503020204020204" pitchFamily="34" charset="-122"/>
              </a:rPr>
              <a:t>指事件内容的重要程度。</a:t>
            </a:r>
          </a:p>
          <a:p>
            <a:pPr marL="0" indent="0">
              <a:lnSpc>
                <a:spcPct val="12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2</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接近性。</a:t>
            </a:r>
            <a:r>
              <a:rPr lang="zh-CN" altLang="en-US" sz="2200" dirty="0">
                <a:latin typeface="微软雅黑" panose="020B0503020204020204" pitchFamily="34" charset="-122"/>
                <a:ea typeface="微软雅黑" panose="020B0503020204020204" pitchFamily="34" charset="-122"/>
              </a:rPr>
              <a:t>越是心理上，利益上和地理上与受众接近和相关的事实，新闻价值越大。</a:t>
            </a:r>
          </a:p>
          <a:p>
            <a:pPr marL="0" indent="0">
              <a:lnSpc>
                <a:spcPct val="12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3</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显著性。</a:t>
            </a:r>
            <a:r>
              <a:rPr lang="zh-CN" altLang="en-US" sz="2200" dirty="0">
                <a:latin typeface="微软雅黑" panose="020B0503020204020204" pitchFamily="34" charset="-122"/>
                <a:ea typeface="微软雅黑" panose="020B0503020204020204" pitchFamily="34" charset="-122"/>
              </a:rPr>
              <a:t>新闻中的人物、地点和事件的知名程度越是著名，新闻价值也越大。</a:t>
            </a:r>
          </a:p>
          <a:p>
            <a:pPr marL="0" indent="0">
              <a:lnSpc>
                <a:spcPct val="120000"/>
              </a:lnSpc>
              <a:buNone/>
            </a:pPr>
            <a:r>
              <a:rPr lang="zh-CN" altLang="en-US" sz="2200" dirty="0">
                <a:latin typeface="微软雅黑" panose="020B0503020204020204" pitchFamily="34" charset="-122"/>
                <a:ea typeface="微软雅黑" panose="020B0503020204020204" pitchFamily="34" charset="-122"/>
              </a:rPr>
              <a:t>（</a:t>
            </a:r>
            <a:r>
              <a:rPr lang="en-US" altLang="zh-CN" sz="2200" dirty="0">
                <a:latin typeface="微软雅黑" panose="020B0503020204020204" pitchFamily="34" charset="-122"/>
                <a:ea typeface="微软雅黑" panose="020B0503020204020204" pitchFamily="34" charset="-122"/>
              </a:rPr>
              <a:t>4</a:t>
            </a:r>
            <a:r>
              <a:rPr lang="zh-CN" altLang="en-US" sz="2200" dirty="0">
                <a:latin typeface="微软雅黑" panose="020B0503020204020204" pitchFamily="34" charset="-122"/>
                <a:ea typeface="微软雅黑" panose="020B0503020204020204" pitchFamily="34" charset="-122"/>
              </a:rPr>
              <a:t>）</a:t>
            </a:r>
            <a:r>
              <a:rPr lang="zh-CN" altLang="en-US" sz="2200" dirty="0">
                <a:solidFill>
                  <a:srgbClr val="C00000"/>
                </a:solidFill>
                <a:latin typeface="微软雅黑" panose="020B0503020204020204" pitchFamily="34" charset="-122"/>
                <a:ea typeface="微软雅黑" panose="020B0503020204020204" pitchFamily="34" charset="-122"/>
              </a:rPr>
              <a:t>趣味性。</a:t>
            </a:r>
            <a:r>
              <a:rPr lang="zh-CN" altLang="en-US" sz="2200" dirty="0">
                <a:latin typeface="微软雅黑" panose="020B0503020204020204" pitchFamily="34" charset="-122"/>
                <a:ea typeface="微软雅黑" panose="020B0503020204020204" pitchFamily="34" charset="-122"/>
              </a:rPr>
              <a:t>大多数受众对新奇、反常、变态、有人情味的东西比较感兴趣。</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31</a:t>
            </a:fld>
            <a:endParaRPr lang="en-GB" altLang="en-GB"/>
          </a:p>
        </p:txBody>
      </p:sp>
    </p:spTree>
    <p:extLst>
      <p:ext uri="{BB962C8B-B14F-4D97-AF65-F5344CB8AC3E}">
        <p14:creationId xmlns:p14="http://schemas.microsoft.com/office/powerpoint/2010/main" val="38611711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事件营销的切入点</a:t>
            </a:r>
          </a:p>
        </p:txBody>
      </p:sp>
      <p:sp>
        <p:nvSpPr>
          <p:cNvPr id="3" name="内容占位符 2"/>
          <p:cNvSpPr>
            <a:spLocks noGrp="1"/>
          </p:cNvSpPr>
          <p:nvPr>
            <p:ph idx="1"/>
          </p:nvPr>
        </p:nvSpPr>
        <p:spPr/>
        <p:txBody>
          <a:bodyPr/>
          <a:lstStyle/>
          <a:p>
            <a:pPr marL="0" indent="0">
              <a:lnSpc>
                <a:spcPct val="120000"/>
              </a:lnSpc>
              <a:buNone/>
            </a:pPr>
            <a:r>
              <a:rPr lang="zh-CN" altLang="en-US" sz="2400" dirty="0">
                <a:latin typeface="微软雅黑" panose="020B0503020204020204" pitchFamily="34" charset="-122"/>
                <a:ea typeface="微软雅黑" panose="020B0503020204020204" pitchFamily="34" charset="-122"/>
              </a:rPr>
              <a:t>事件营销的切入点分为三类</a:t>
            </a:r>
            <a:endParaRPr lang="en-US" altLang="zh-CN" sz="2400" dirty="0">
              <a:latin typeface="微软雅黑" panose="020B0503020204020204" pitchFamily="34" charset="-122"/>
              <a:ea typeface="微软雅黑" panose="020B0503020204020204" pitchFamily="34" charset="-122"/>
            </a:endParaRPr>
          </a:p>
          <a:p>
            <a:pPr marL="0" indent="0">
              <a:lnSpc>
                <a:spcPct val="120000"/>
              </a:lnSpc>
              <a:buNone/>
            </a:pP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支持公益活动 </a:t>
            </a:r>
          </a:p>
          <a:p>
            <a:pPr marL="0" indent="0">
              <a:lnSpc>
                <a:spcPct val="120000"/>
              </a:lnSpc>
              <a:buNone/>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搭车”聚焦事件 </a:t>
            </a:r>
          </a:p>
          <a:p>
            <a:pPr marL="0" indent="0">
              <a:lnSpc>
                <a:spcPct val="120000"/>
              </a:lnSpc>
              <a:buNone/>
            </a:pPr>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危机公关</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一般说来，</a:t>
            </a:r>
            <a:r>
              <a:rPr lang="zh-CN" altLang="en-US" sz="2400" dirty="0">
                <a:solidFill>
                  <a:srgbClr val="C00000"/>
                </a:solidFill>
                <a:latin typeface="微软雅黑" panose="020B0503020204020204" pitchFamily="34" charset="-122"/>
                <a:ea typeface="微软雅黑" panose="020B0503020204020204" pitchFamily="34" charset="-122"/>
              </a:rPr>
              <a:t>企业面临的危机主要来自两个方面</a:t>
            </a:r>
            <a:r>
              <a:rPr lang="en-US" altLang="zh-CN" sz="2400" dirty="0">
                <a:solidFill>
                  <a:srgbClr val="C00000"/>
                </a:solidFill>
                <a:latin typeface="微软雅黑" panose="020B0503020204020204" pitchFamily="34" charset="-122"/>
                <a:ea typeface="微软雅黑" panose="020B0503020204020204" pitchFamily="34" charset="-122"/>
              </a:rPr>
              <a:t>:</a:t>
            </a:r>
            <a:r>
              <a:rPr lang="zh-CN" altLang="en-US" sz="2400" dirty="0">
                <a:solidFill>
                  <a:srgbClr val="C00000"/>
                </a:solidFill>
                <a:latin typeface="微软雅黑" panose="020B0503020204020204" pitchFamily="34" charset="-122"/>
                <a:ea typeface="微软雅黑" panose="020B0503020204020204" pitchFamily="34" charset="-122"/>
              </a:rPr>
              <a:t>社会危机和企业自身的危机</a:t>
            </a:r>
            <a:r>
              <a:rPr lang="zh-CN" altLang="en-US" sz="2400" dirty="0">
                <a:latin typeface="微软雅黑" panose="020B0503020204020204" pitchFamily="34" charset="-122"/>
                <a:ea typeface="微软雅黑" panose="020B0503020204020204" pitchFamily="34" charset="-122"/>
              </a:rPr>
              <a:t>。社会危机指危害社会安全和人类生存的重大突发性事件，如自然灾害，疾病等。企业自身的危机是因管理不善，同业竞争或者外界特殊事件等因素给企业带来的生存危机。</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32</a:t>
            </a:fld>
            <a:endParaRPr lang="en-GB" altLang="en-GB"/>
          </a:p>
        </p:txBody>
      </p:sp>
    </p:spTree>
    <p:extLst>
      <p:ext uri="{BB962C8B-B14F-4D97-AF65-F5344CB8AC3E}">
        <p14:creationId xmlns:p14="http://schemas.microsoft.com/office/powerpoint/2010/main" val="31121621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800" dirty="0">
                <a:solidFill>
                  <a:srgbClr val="C00000"/>
                </a:solidFill>
                <a:latin typeface="微软雅黑" panose="020B0503020204020204" pitchFamily="34" charset="-122"/>
                <a:ea typeface="微软雅黑" panose="020B0503020204020204" pitchFamily="34" charset="-122"/>
              </a:rPr>
              <a:t>危机公关原则：</a:t>
            </a:r>
            <a:endParaRPr lang="en-US" altLang="zh-CN" sz="2800" dirty="0">
              <a:solidFill>
                <a:srgbClr val="C00000"/>
              </a:solidFill>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承担责任</a:t>
            </a:r>
            <a:endParaRPr lang="en-US" altLang="zh-CN" sz="22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真诚沟通</a:t>
            </a:r>
            <a:endParaRPr lang="en-US" altLang="zh-CN" sz="22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速度第一</a:t>
            </a:r>
            <a:endParaRPr lang="en-US" altLang="zh-CN" sz="22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系统运行</a:t>
            </a:r>
            <a:endParaRPr lang="en-US" altLang="zh-CN" sz="22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权威证实</a:t>
            </a:r>
            <a:endParaRPr lang="en-US" altLang="zh-CN" sz="22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加强预防</a:t>
            </a:r>
            <a:endParaRPr lang="en-US" altLang="zh-CN" sz="22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200" dirty="0">
                <a:latin typeface="微软雅黑" panose="020B0503020204020204" pitchFamily="34" charset="-122"/>
                <a:ea typeface="微软雅黑" panose="020B0503020204020204" pitchFamily="34" charset="-122"/>
              </a:rPr>
              <a:t>企业领导重视参与</a:t>
            </a:r>
            <a:endParaRPr lang="en-US" altLang="zh-CN" sz="22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33</a:t>
            </a:fld>
            <a:endParaRPr lang="en-GB" altLang="en-GB"/>
          </a:p>
        </p:txBody>
      </p:sp>
    </p:spTree>
    <p:extLst>
      <p:ext uri="{BB962C8B-B14F-4D97-AF65-F5344CB8AC3E}">
        <p14:creationId xmlns:p14="http://schemas.microsoft.com/office/powerpoint/2010/main" val="24896396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10.5  </a:t>
            </a:r>
            <a:r>
              <a:rPr lang="zh-CN" altLang="en-US" dirty="0"/>
              <a:t>营业推广</a:t>
            </a:r>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10.5.1</a:t>
            </a:r>
            <a:r>
              <a:rPr lang="zh-CN" altLang="en-US" sz="2400" dirty="0">
                <a:latin typeface="微软雅黑" panose="020B0503020204020204" pitchFamily="34" charset="-122"/>
                <a:ea typeface="微软雅黑" panose="020B0503020204020204" pitchFamily="34" charset="-122"/>
              </a:rPr>
              <a:t>营业推广的概念及特点</a:t>
            </a: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营业推广的概念</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营业推广又称销售促进，是指在短期内刺激消费者或中间商迅速和大量地购买某种特定产品或服务的促销活动。</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buNone/>
            </a:pP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营业推广的特点</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1</a:t>
            </a:r>
            <a:r>
              <a:rPr lang="zh-CN" altLang="en-US" sz="2400" dirty="0">
                <a:solidFill>
                  <a:srgbClr val="C00000"/>
                </a:solidFill>
                <a:latin typeface="微软雅黑" panose="020B0503020204020204" pitchFamily="34" charset="-122"/>
                <a:ea typeface="微软雅黑" panose="020B0503020204020204" pitchFamily="34" charset="-122"/>
              </a:rPr>
              <a:t>）促销效果显著</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2</a:t>
            </a:r>
            <a:r>
              <a:rPr lang="zh-CN" altLang="en-US" sz="2400" dirty="0">
                <a:solidFill>
                  <a:srgbClr val="C00000"/>
                </a:solidFill>
                <a:latin typeface="微软雅黑" panose="020B0503020204020204" pitchFamily="34" charset="-122"/>
                <a:ea typeface="微软雅黑" panose="020B0503020204020204" pitchFamily="34" charset="-122"/>
              </a:rPr>
              <a:t>）非正规性和非经常性的</a:t>
            </a:r>
          </a:p>
          <a:p>
            <a:pPr marL="0" indent="0">
              <a:buNone/>
            </a:pPr>
            <a:r>
              <a:rPr lang="zh-CN" altLang="en-US" sz="2400" dirty="0">
                <a:solidFill>
                  <a:srgbClr val="C00000"/>
                </a:solidFill>
                <a:latin typeface="微软雅黑" panose="020B0503020204020204" pitchFamily="34" charset="-122"/>
                <a:ea typeface="微软雅黑" panose="020B0503020204020204" pitchFamily="34" charset="-122"/>
              </a:rPr>
              <a:t>（</a:t>
            </a:r>
            <a:r>
              <a:rPr lang="en-US" altLang="zh-CN" sz="2400" dirty="0">
                <a:solidFill>
                  <a:srgbClr val="C00000"/>
                </a:solidFill>
                <a:latin typeface="微软雅黑" panose="020B0503020204020204" pitchFamily="34" charset="-122"/>
                <a:ea typeface="微软雅黑" panose="020B0503020204020204" pitchFamily="34" charset="-122"/>
              </a:rPr>
              <a:t>3</a:t>
            </a:r>
            <a:r>
              <a:rPr lang="zh-CN" altLang="en-US" sz="2400" dirty="0">
                <a:solidFill>
                  <a:srgbClr val="C00000"/>
                </a:solidFill>
                <a:latin typeface="微软雅黑" panose="020B0503020204020204" pitchFamily="34" charset="-122"/>
                <a:ea typeface="微软雅黑" panose="020B0503020204020204" pitchFamily="34" charset="-122"/>
              </a:rPr>
              <a:t>）自降价值 </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34</a:t>
            </a:fld>
            <a:endParaRPr lang="en-GB" altLang="en-GB"/>
          </a:p>
        </p:txBody>
      </p:sp>
      <p:sp>
        <p:nvSpPr>
          <p:cNvPr id="6" name="Text Box 1029"/>
          <p:cNvSpPr txBox="1">
            <a:spLocks noChangeArrowheads="1"/>
          </p:cNvSpPr>
          <p:nvPr/>
        </p:nvSpPr>
        <p:spPr bwMode="auto">
          <a:xfrm>
            <a:off x="1331640" y="5731908"/>
            <a:ext cx="6120680" cy="584757"/>
          </a:xfrm>
          <a:prstGeom prst="rect">
            <a:avLst/>
          </a:prstGeom>
          <a:noFill/>
          <a:ln w="28575">
            <a:solidFill>
              <a:schemeClr val="bg2">
                <a:lumMod val="60000"/>
                <a:lumOff val="4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2" tIns="45711" rIns="91422" bIns="4571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marL="1370013" eaLnBrk="0" hangingPunct="0">
              <a:defRPr sz="2400">
                <a:solidFill>
                  <a:schemeClr val="tx1"/>
                </a:solidFill>
                <a:latin typeface="Times New Roman" panose="02020603050405020304" pitchFamily="18" charset="0"/>
                <a:ea typeface="宋体" panose="02010600030101010101" pitchFamily="2" charset="-122"/>
              </a:defRPr>
            </a:lvl4pPr>
            <a:lvl5pPr marL="1827213" eaLnBrk="0" hangingPunct="0">
              <a:defRPr sz="2400">
                <a:solidFill>
                  <a:schemeClr val="tx1"/>
                </a:solidFill>
                <a:latin typeface="Times New Roman" panose="02020603050405020304" pitchFamily="18" charset="0"/>
                <a:ea typeface="宋体" panose="02010600030101010101" pitchFamily="2" charset="-122"/>
              </a:defRPr>
            </a:lvl5pPr>
            <a:lvl6pPr marL="22844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7416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1988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6560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lgn="ctr">
              <a:spcBef>
                <a:spcPct val="50000"/>
              </a:spcBef>
            </a:pPr>
            <a:r>
              <a:rPr lang="zh-CN" altLang="en-US" sz="3200" b="1" dirty="0"/>
              <a:t>注意：力度和时间长度要适度</a:t>
            </a:r>
            <a:endParaRPr lang="zh-CN" altLang="en-US" sz="3200" dirty="0"/>
          </a:p>
        </p:txBody>
      </p:sp>
    </p:spTree>
    <p:extLst>
      <p:ext uri="{BB962C8B-B14F-4D97-AF65-F5344CB8AC3E}">
        <p14:creationId xmlns:p14="http://schemas.microsoft.com/office/powerpoint/2010/main" val="25001004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10.5.2</a:t>
            </a:r>
            <a:r>
              <a:rPr lang="zh-CN" altLang="en-US" sz="2400" dirty="0">
                <a:latin typeface="微软雅黑" panose="020B0503020204020204" pitchFamily="34" charset="-122"/>
                <a:ea typeface="微软雅黑" panose="020B0503020204020204" pitchFamily="34" charset="-122"/>
              </a:rPr>
              <a:t>营业推广形式</a:t>
            </a:r>
          </a:p>
          <a:p>
            <a:pPr marL="0" indent="0">
              <a:buNone/>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向消费者推广的方式</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）赠送样品。</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）赠送代价券。</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）包装兑现。</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）提供赠品。</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）商品展销。</a:t>
            </a:r>
          </a:p>
          <a:p>
            <a:pPr marL="0" indent="0">
              <a:buNone/>
            </a:pPr>
            <a:r>
              <a:rPr lang="zh-CN" altLang="en-US" sz="2400" dirty="0">
                <a:latin typeface="微软雅黑" panose="020B0503020204020204" pitchFamily="34" charset="-122"/>
                <a:ea typeface="微软雅黑" panose="020B0503020204020204" pitchFamily="34" charset="-122"/>
              </a:rPr>
              <a:t>此外，还有有奖销售、降价销售等方式。</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35</a:t>
            </a:fld>
            <a:endParaRPr lang="en-GB" altLang="en-GB"/>
          </a:p>
        </p:txBody>
      </p:sp>
    </p:spTree>
    <p:extLst>
      <p:ext uri="{BB962C8B-B14F-4D97-AF65-F5344CB8AC3E}">
        <p14:creationId xmlns:p14="http://schemas.microsoft.com/office/powerpoint/2010/main" val="1103796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476672"/>
            <a:ext cx="8034337" cy="5839993"/>
          </a:xfrm>
        </p:spPr>
        <p:txBody>
          <a:bodyPr/>
          <a:lstStyle/>
          <a:p>
            <a:pPr marL="0" indent="0">
              <a:buNone/>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向中间商推广的方式</a:t>
            </a:r>
          </a:p>
          <a:p>
            <a:pPr marL="0" indent="0">
              <a:buNone/>
            </a:pPr>
            <a:r>
              <a:rPr lang="zh-CN" altLang="en-US" sz="2400" dirty="0">
                <a:latin typeface="微软雅黑" panose="020B0503020204020204" pitchFamily="34" charset="-122"/>
                <a:ea typeface="微软雅黑" panose="020B0503020204020204" pitchFamily="34" charset="-122"/>
              </a:rPr>
              <a:t>向中间商推广，其目的是为了促使中间商积极经销本企业产品。其方式主要有：</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）购买折扣。</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）资助。</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）经销奖励。</a:t>
            </a:r>
            <a:endParaRPr lang="en-US" altLang="zh-CN" sz="2400" dirty="0">
              <a:latin typeface="微软雅黑" panose="020B0503020204020204" pitchFamily="34" charset="-122"/>
              <a:ea typeface="微软雅黑" panose="020B0503020204020204" pitchFamily="34" charset="-122"/>
            </a:endParaRPr>
          </a:p>
          <a:p>
            <a:pPr marL="0" indent="0">
              <a:buNone/>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对推销人员的营业推广</a:t>
            </a:r>
          </a:p>
          <a:p>
            <a:pPr marL="0" indent="0">
              <a:buNone/>
            </a:pPr>
            <a:r>
              <a:rPr lang="zh-CN" altLang="en-US" sz="2400" dirty="0">
                <a:latin typeface="微软雅黑" panose="020B0503020204020204" pitchFamily="34" charset="-122"/>
                <a:ea typeface="微软雅黑" panose="020B0503020204020204" pitchFamily="34" charset="-122"/>
              </a:rPr>
              <a:t>针对本企业推销人员展开营业推广，其目的是鼓励推销人员积极开展推销活动。</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）红利提成</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）销售竞赛</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）教育与培训</a:t>
            </a:r>
          </a:p>
          <a:p>
            <a:endParaRPr lang="zh-CN" altLang="en-US" sz="2400" dirty="0"/>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36</a:t>
            </a:fld>
            <a:endParaRPr lang="en-GB" altLang="en-GB"/>
          </a:p>
        </p:txBody>
      </p:sp>
    </p:spTree>
    <p:extLst>
      <p:ext uri="{BB962C8B-B14F-4D97-AF65-F5344CB8AC3E}">
        <p14:creationId xmlns:p14="http://schemas.microsoft.com/office/powerpoint/2010/main" val="2289423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zh-CN" altLang="en-US" sz="2400" dirty="0">
                <a:latin typeface="微软雅黑" panose="020B0503020204020204" pitchFamily="34" charset="-122"/>
                <a:ea typeface="微软雅黑" panose="020B0503020204020204" pitchFamily="34" charset="-122"/>
              </a:rPr>
              <a:t>如何制定营业推广实施方案？</a:t>
            </a:r>
            <a:endParaRPr lang="en-US" altLang="zh-CN" sz="2400" dirty="0">
              <a:latin typeface="微软雅黑" panose="020B0503020204020204" pitchFamily="34" charset="-122"/>
              <a:ea typeface="微软雅黑" panose="020B0503020204020204" pitchFamily="34" charset="-122"/>
            </a:endParaRP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明确额外利益</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明确促销对象范围</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选择促销方式</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告知顾客</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持续时间</a:t>
            </a:r>
          </a:p>
          <a:p>
            <a:pPr>
              <a:buFont typeface="Wingdings" panose="05000000000000000000" pitchFamily="2" charset="2"/>
              <a:buChar char="Ø"/>
            </a:pPr>
            <a:r>
              <a:rPr lang="zh-CN" altLang="en-US" sz="2400" dirty="0">
                <a:latin typeface="微软雅黑" panose="020B0503020204020204" pitchFamily="34" charset="-122"/>
                <a:ea typeface="微软雅黑" panose="020B0503020204020204" pitchFamily="34" charset="-122"/>
              </a:rPr>
              <a:t>制定预算</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37</a:t>
            </a:fld>
            <a:endParaRPr lang="en-GB" altLang="en-GB"/>
          </a:p>
        </p:txBody>
      </p:sp>
    </p:spTree>
    <p:extLst>
      <p:ext uri="{BB962C8B-B14F-4D97-AF65-F5344CB8AC3E}">
        <p14:creationId xmlns:p14="http://schemas.microsoft.com/office/powerpoint/2010/main" val="33108689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r>
              <a:rPr lang="en-US" altLang="zh-CN" sz="2400" dirty="0">
                <a:latin typeface="微软雅黑" panose="020B0503020204020204" pitchFamily="34" charset="-122"/>
                <a:ea typeface="微软雅黑" panose="020B0503020204020204" pitchFamily="34" charset="-122"/>
              </a:rPr>
              <a:t>10.5.3</a:t>
            </a:r>
            <a:r>
              <a:rPr lang="zh-CN" altLang="en-US" sz="2400" dirty="0">
                <a:latin typeface="微软雅黑" panose="020B0503020204020204" pitchFamily="34" charset="-122"/>
                <a:ea typeface="微软雅黑" panose="020B0503020204020204" pitchFamily="34" charset="-122"/>
              </a:rPr>
              <a:t>营业推广的控制</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）选择适当的方式。</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）确定合理的期限。</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）禁忌弄虚作假。</a:t>
            </a:r>
          </a:p>
          <a:p>
            <a:pPr marL="0" indent="0">
              <a:buNone/>
            </a:pPr>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）注重中后期宣传。</a:t>
            </a:r>
            <a:endParaRPr lang="en-US" altLang="zh-CN" sz="2400" dirty="0">
              <a:latin typeface="微软雅黑" panose="020B0503020204020204" pitchFamily="34" charset="-122"/>
              <a:ea typeface="微软雅黑" panose="020B0503020204020204" pitchFamily="34" charset="-122"/>
            </a:endParaRPr>
          </a:p>
          <a:p>
            <a:endParaRPr lang="en-US" altLang="zh-CN" sz="2400" dirty="0"/>
          </a:p>
          <a:p>
            <a:pPr marL="0" indent="0">
              <a:buNone/>
            </a:pPr>
            <a:r>
              <a:rPr lang="zh-CN" altLang="en-US" sz="2400" dirty="0"/>
              <a:t>后加概念题：</a:t>
            </a:r>
            <a:r>
              <a:rPr lang="zh-CN" altLang="en-US" sz="2400" dirty="0">
                <a:solidFill>
                  <a:srgbClr val="00B050"/>
                </a:solidFill>
              </a:rPr>
              <a:t>消费信贷</a:t>
            </a: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38</a:t>
            </a:fld>
            <a:endParaRPr lang="en-GB" altLang="en-GB"/>
          </a:p>
        </p:txBody>
      </p:sp>
    </p:spTree>
    <p:extLst>
      <p:ext uri="{BB962C8B-B14F-4D97-AF65-F5344CB8AC3E}">
        <p14:creationId xmlns:p14="http://schemas.microsoft.com/office/powerpoint/2010/main" val="680225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en-US" altLang="zh-CN" sz="2400" dirty="0">
                <a:latin typeface="微软雅黑" panose="020B0503020204020204" pitchFamily="34" charset="-122"/>
                <a:ea typeface="微软雅黑" panose="020B0503020204020204" pitchFamily="34" charset="-122"/>
              </a:rPr>
              <a:t>10.1.2</a:t>
            </a:r>
            <a:r>
              <a:rPr lang="zh-CN" altLang="en-US" sz="2400" dirty="0">
                <a:latin typeface="微软雅黑" panose="020B0503020204020204" pitchFamily="34" charset="-122"/>
                <a:ea typeface="微软雅黑" panose="020B0503020204020204" pitchFamily="34" charset="-122"/>
              </a:rPr>
              <a:t>促销方式</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一般是通过两种方式：</a:t>
            </a:r>
            <a:r>
              <a:rPr lang="zh-CN" altLang="en-US" sz="2400" dirty="0">
                <a:solidFill>
                  <a:schemeClr val="tx1">
                    <a:lumMod val="50000"/>
                  </a:schemeClr>
                </a:solidFill>
                <a:latin typeface="微软雅黑" panose="020B0503020204020204" pitchFamily="34" charset="-122"/>
                <a:ea typeface="微软雅黑" panose="020B0503020204020204" pitchFamily="34" charset="-122"/>
              </a:rPr>
              <a:t>一是</a:t>
            </a:r>
            <a:r>
              <a:rPr lang="zh-CN" altLang="en-US" sz="2400" dirty="0">
                <a:solidFill>
                  <a:srgbClr val="C00000"/>
                </a:solidFill>
                <a:latin typeface="微软雅黑" panose="020B0503020204020204" pitchFamily="34" charset="-122"/>
                <a:ea typeface="微软雅黑" panose="020B0503020204020204" pitchFamily="34" charset="-122"/>
              </a:rPr>
              <a:t>人员推销</a:t>
            </a:r>
            <a:r>
              <a:rPr lang="zh-CN" altLang="en-US" sz="2400" dirty="0">
                <a:latin typeface="微软雅黑" panose="020B0503020204020204" pitchFamily="34" charset="-122"/>
                <a:ea typeface="微软雅黑" panose="020B0503020204020204" pitchFamily="34" charset="-122"/>
              </a:rPr>
              <a:t>，即推销员和顾客面对面地进行推销；另一种</a:t>
            </a:r>
            <a:r>
              <a:rPr lang="zh-CN" altLang="en-US" sz="2400" dirty="0">
                <a:solidFill>
                  <a:srgbClr val="C00000"/>
                </a:solidFill>
                <a:latin typeface="微软雅黑" panose="020B0503020204020204" pitchFamily="34" charset="-122"/>
                <a:ea typeface="微软雅黑" panose="020B0503020204020204" pitchFamily="34" charset="-122"/>
              </a:rPr>
              <a:t>是非人员推销</a:t>
            </a:r>
            <a:r>
              <a:rPr lang="zh-CN" altLang="en-US" sz="2400" dirty="0">
                <a:latin typeface="微软雅黑" panose="020B0503020204020204" pitchFamily="34" charset="-122"/>
                <a:ea typeface="微软雅黑" panose="020B0503020204020204" pitchFamily="34" charset="-122"/>
              </a:rPr>
              <a:t>，主要包括广告、公共关系和营业推广等多种方式。</a:t>
            </a:r>
          </a:p>
          <a:p>
            <a:pPr marL="0" indent="0">
              <a:lnSpc>
                <a:spcPct val="120000"/>
              </a:lnSpc>
              <a:buNone/>
            </a:pPr>
            <a:r>
              <a:rPr lang="zh-CN" altLang="en-US" sz="2400" dirty="0">
                <a:latin typeface="微软雅黑" panose="020B0503020204020204" pitchFamily="34" charset="-122"/>
                <a:ea typeface="微软雅黑" panose="020B0503020204020204" pitchFamily="34" charset="-122"/>
              </a:rPr>
              <a:t>促销策略从总的指导思想上可分为</a:t>
            </a:r>
            <a:r>
              <a:rPr lang="zh-CN" altLang="en-US" sz="2400" dirty="0">
                <a:solidFill>
                  <a:srgbClr val="C00000"/>
                </a:solidFill>
                <a:latin typeface="微软雅黑" panose="020B0503020204020204" pitchFamily="34" charset="-122"/>
                <a:ea typeface="微软雅黑" panose="020B0503020204020204" pitchFamily="34" charset="-122"/>
              </a:rPr>
              <a:t>推式策略</a:t>
            </a:r>
            <a:r>
              <a:rPr lang="zh-CN" altLang="en-US" sz="2400" dirty="0">
                <a:latin typeface="微软雅黑" panose="020B0503020204020204" pitchFamily="34" charset="-122"/>
                <a:ea typeface="微软雅黑" panose="020B0503020204020204" pitchFamily="34" charset="-122"/>
              </a:rPr>
              <a:t>和</a:t>
            </a:r>
            <a:r>
              <a:rPr lang="zh-CN" altLang="en-US" sz="2400" dirty="0">
                <a:solidFill>
                  <a:srgbClr val="C00000"/>
                </a:solidFill>
                <a:latin typeface="微软雅黑" panose="020B0503020204020204" pitchFamily="34" charset="-122"/>
                <a:ea typeface="微软雅黑" panose="020B0503020204020204" pitchFamily="34" charset="-122"/>
              </a:rPr>
              <a:t>拉式策略</a:t>
            </a:r>
            <a:r>
              <a:rPr lang="zh-CN" altLang="en-US" sz="2400" dirty="0">
                <a:latin typeface="微软雅黑" panose="020B0503020204020204" pitchFamily="34" charset="-122"/>
                <a:ea typeface="微软雅黑" panose="020B0503020204020204" pitchFamily="34" charset="-122"/>
              </a:rPr>
              <a:t>两类。</a:t>
            </a:r>
            <a:endParaRPr lang="en-US" altLang="zh-CN" sz="24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4</a:t>
            </a:fld>
            <a:endParaRPr lang="en-GB" altLang="en-GB"/>
          </a:p>
        </p:txBody>
      </p:sp>
    </p:spTree>
    <p:extLst>
      <p:ext uri="{BB962C8B-B14F-4D97-AF65-F5344CB8AC3E}">
        <p14:creationId xmlns:p14="http://schemas.microsoft.com/office/powerpoint/2010/main" val="1071500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推式策略，是企业运用人员推销的方式，把产品推向市场，即从生产企业推向中间商，再由中间商推给消费者。</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latin typeface="微软雅黑" panose="020B0503020204020204" pitchFamily="34" charset="-122"/>
                <a:ea typeface="微软雅黑" panose="020B0503020204020204" pitchFamily="34" charset="-122"/>
              </a:rPr>
              <a:t>推式策略一般适合于单位价值较高的产品，性能复杂、需要做示范的产品，根据用户需求特点设计的产品，流通环节较少、流通渠道较短的产品，市场比较集中的产品等。</a:t>
            </a:r>
            <a:endParaRPr lang="en-US" altLang="zh-CN" sz="2400" dirty="0">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solidFill>
                  <a:srgbClr val="C00000"/>
                </a:solidFill>
                <a:latin typeface="微软雅黑" panose="020B0503020204020204" pitchFamily="34" charset="-122"/>
                <a:ea typeface="微软雅黑" panose="020B0503020204020204" pitchFamily="34" charset="-122"/>
              </a:rPr>
              <a:t>拉式策略是指企业运用非人员推销方式把顾客拉过来，使其对本企业的产品产生需求，以扩大销售。</a:t>
            </a:r>
            <a:endParaRPr lang="en-US" altLang="zh-CN" sz="2400" dirty="0">
              <a:solidFill>
                <a:srgbClr val="C00000"/>
              </a:solidFill>
              <a:latin typeface="微软雅黑" panose="020B0503020204020204" pitchFamily="34" charset="-122"/>
              <a:ea typeface="微软雅黑" panose="020B0503020204020204" pitchFamily="34" charset="-122"/>
            </a:endParaRPr>
          </a:p>
          <a:p>
            <a:pPr marL="0" indent="0">
              <a:lnSpc>
                <a:spcPct val="120000"/>
              </a:lnSpc>
              <a:buNone/>
            </a:pPr>
            <a:r>
              <a:rPr lang="zh-CN" altLang="en-US" sz="2400" dirty="0">
                <a:latin typeface="微软雅黑" panose="020B0503020204020204" pitchFamily="34" charset="-122"/>
                <a:ea typeface="微软雅黑" panose="020B0503020204020204" pitchFamily="34" charset="-122"/>
              </a:rPr>
              <a:t>对单位</a:t>
            </a:r>
            <a:r>
              <a:rPr lang="zh-CN" altLang="zh-CN" sz="2400" dirty="0">
                <a:latin typeface="微软雅黑" panose="020B0503020204020204" pitchFamily="34" charset="-122"/>
                <a:ea typeface="微软雅黑" panose="020B0503020204020204" pitchFamily="34" charset="-122"/>
              </a:rPr>
              <a:t>价值较低的日常用品，流通环节较多、流通渠道较长的产品，市场范围较广、市场需求较大的产品，常采用拉式策略。</a:t>
            </a:r>
            <a:endParaRPr lang="zh-CN" altLang="en-US" sz="2400" dirty="0">
              <a:latin typeface="微软雅黑" panose="020B0503020204020204" pitchFamily="34" charset="-122"/>
              <a:ea typeface="微软雅黑" panose="020B0503020204020204" pitchFamily="34" charset="-122"/>
            </a:endParaRPr>
          </a:p>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5</a:t>
            </a:fld>
            <a:endParaRPr lang="en-GB" altLang="en-GB"/>
          </a:p>
        </p:txBody>
      </p:sp>
    </p:spTree>
    <p:extLst>
      <p:ext uri="{BB962C8B-B14F-4D97-AF65-F5344CB8AC3E}">
        <p14:creationId xmlns:p14="http://schemas.microsoft.com/office/powerpoint/2010/main" val="275867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3" end="3"/>
                                            </p:txEl>
                                          </p:spTgt>
                                        </p:tgtEl>
                                        <p:attrNameLst>
                                          <p:attrName>style.visibility</p:attrName>
                                        </p:attrNameLst>
                                      </p:cBhvr>
                                      <p:to>
                                        <p:strVal val="visible"/>
                                      </p:to>
                                    </p:set>
                                    <p:animEffect transition="in" filter="fade">
                                      <p:cBhvr>
                                        <p:cTn id="14" dur="1000"/>
                                        <p:tgtEl>
                                          <p:spTgt spid="3">
                                            <p:txEl>
                                              <p:pRg st="3" end="3"/>
                                            </p:txEl>
                                          </p:spTgt>
                                        </p:tgtEl>
                                      </p:cBhvr>
                                    </p:animEffect>
                                    <p:anim calcmode="lin" valueType="num">
                                      <p:cBhvr>
                                        <p:cTn id="1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6</a:t>
            </a:fld>
            <a:endParaRPr lang="en-GB" altLang="en-GB"/>
          </a:p>
        </p:txBody>
      </p:sp>
      <p:grpSp>
        <p:nvGrpSpPr>
          <p:cNvPr id="61" name="组合 60"/>
          <p:cNvGrpSpPr/>
          <p:nvPr/>
        </p:nvGrpSpPr>
        <p:grpSpPr>
          <a:xfrm>
            <a:off x="725452" y="1412776"/>
            <a:ext cx="7719395" cy="4263378"/>
            <a:chOff x="381001" y="707832"/>
            <a:chExt cx="8305801" cy="5235768"/>
          </a:xfrm>
        </p:grpSpPr>
        <p:grpSp>
          <p:nvGrpSpPr>
            <p:cNvPr id="33" name="Group 3"/>
            <p:cNvGrpSpPr>
              <a:grpSpLocks/>
            </p:cNvGrpSpPr>
            <p:nvPr/>
          </p:nvGrpSpPr>
          <p:grpSpPr bwMode="auto">
            <a:xfrm>
              <a:off x="381001" y="2057400"/>
              <a:ext cx="8305801" cy="1524000"/>
              <a:chOff x="240" y="1296"/>
              <a:chExt cx="5232" cy="960"/>
            </a:xfrm>
          </p:grpSpPr>
          <p:sp>
            <p:nvSpPr>
              <p:cNvPr id="34" name="Rectangle 4"/>
              <p:cNvSpPr>
                <a:spLocks noChangeArrowheads="1"/>
              </p:cNvSpPr>
              <p:nvPr/>
            </p:nvSpPr>
            <p:spPr bwMode="auto">
              <a:xfrm>
                <a:off x="864" y="1488"/>
                <a:ext cx="864" cy="384"/>
              </a:xfrm>
              <a:prstGeom prst="rect">
                <a:avLst/>
              </a:prstGeom>
              <a:solidFill>
                <a:schemeClr val="accent1"/>
              </a:solidFill>
              <a:ln w="9525">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kumimoji="1" lang="zh-CN" altLang="en-US" sz="2000" dirty="0">
                    <a:solidFill>
                      <a:srgbClr val="FF0000"/>
                    </a:solidFill>
                    <a:effectLst>
                      <a:outerShdw blurRad="38100" dist="38100" dir="2700000" algn="tl">
                        <a:srgbClr val="000000"/>
                      </a:outerShdw>
                    </a:effectLst>
                    <a:latin typeface="+mn-ea"/>
                  </a:rPr>
                  <a:t>制造商</a:t>
                </a:r>
              </a:p>
            </p:txBody>
          </p:sp>
          <p:sp>
            <p:nvSpPr>
              <p:cNvPr id="35" name="Rectangle 5"/>
              <p:cNvSpPr>
                <a:spLocks noChangeArrowheads="1"/>
              </p:cNvSpPr>
              <p:nvPr/>
            </p:nvSpPr>
            <p:spPr bwMode="auto">
              <a:xfrm>
                <a:off x="4608" y="1488"/>
                <a:ext cx="864" cy="384"/>
              </a:xfrm>
              <a:prstGeom prst="rect">
                <a:avLst/>
              </a:prstGeom>
              <a:solidFill>
                <a:schemeClr val="accent1"/>
              </a:solidFill>
              <a:ln w="9525">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kumimoji="1" lang="zh-CN" altLang="en-US" sz="2000" dirty="0">
                    <a:solidFill>
                      <a:srgbClr val="FF0000"/>
                    </a:solidFill>
                    <a:effectLst>
                      <a:outerShdw blurRad="38100" dist="38100" dir="2700000" algn="tl">
                        <a:srgbClr val="000000"/>
                      </a:outerShdw>
                    </a:effectLst>
                    <a:latin typeface="+mn-ea"/>
                  </a:rPr>
                  <a:t>最终用户</a:t>
                </a:r>
              </a:p>
            </p:txBody>
          </p:sp>
          <p:sp>
            <p:nvSpPr>
              <p:cNvPr id="36" name="Rectangle 6"/>
              <p:cNvSpPr>
                <a:spLocks noChangeArrowheads="1"/>
              </p:cNvSpPr>
              <p:nvPr/>
            </p:nvSpPr>
            <p:spPr bwMode="auto">
              <a:xfrm>
                <a:off x="2736" y="1488"/>
                <a:ext cx="864" cy="384"/>
              </a:xfrm>
              <a:prstGeom prst="rect">
                <a:avLst/>
              </a:prstGeom>
              <a:solidFill>
                <a:schemeClr val="accent1"/>
              </a:solidFill>
              <a:ln w="9525">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kumimoji="1" lang="zh-CN" altLang="en-US" sz="2000" dirty="0">
                    <a:solidFill>
                      <a:srgbClr val="FF0000"/>
                    </a:solidFill>
                    <a:effectLst>
                      <a:outerShdw blurRad="38100" dist="38100" dir="2700000" algn="tl">
                        <a:srgbClr val="000000"/>
                      </a:outerShdw>
                    </a:effectLst>
                    <a:latin typeface="+mn-ea"/>
                  </a:rPr>
                  <a:t>中间商</a:t>
                </a:r>
              </a:p>
            </p:txBody>
          </p:sp>
          <p:sp>
            <p:nvSpPr>
              <p:cNvPr id="37" name="Text Box 7"/>
              <p:cNvSpPr txBox="1">
                <a:spLocks noChangeArrowheads="1"/>
              </p:cNvSpPr>
              <p:nvPr/>
            </p:nvSpPr>
            <p:spPr bwMode="auto">
              <a:xfrm>
                <a:off x="1776" y="1296"/>
                <a:ext cx="960"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营销活动</a:t>
                </a:r>
              </a:p>
            </p:txBody>
          </p:sp>
          <p:sp>
            <p:nvSpPr>
              <p:cNvPr id="38" name="Text Box 8"/>
              <p:cNvSpPr txBox="1">
                <a:spLocks noChangeArrowheads="1"/>
              </p:cNvSpPr>
              <p:nvPr/>
            </p:nvSpPr>
            <p:spPr bwMode="auto">
              <a:xfrm>
                <a:off x="3792" y="1296"/>
                <a:ext cx="64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促销</a:t>
                </a:r>
              </a:p>
            </p:txBody>
          </p:sp>
          <p:sp>
            <p:nvSpPr>
              <p:cNvPr id="39" name="Text Box 9"/>
              <p:cNvSpPr txBox="1">
                <a:spLocks noChangeArrowheads="1"/>
              </p:cNvSpPr>
              <p:nvPr/>
            </p:nvSpPr>
            <p:spPr bwMode="auto">
              <a:xfrm>
                <a:off x="1899" y="1920"/>
                <a:ext cx="59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需求</a:t>
                </a:r>
              </a:p>
            </p:txBody>
          </p:sp>
          <p:sp>
            <p:nvSpPr>
              <p:cNvPr id="40" name="Line 10"/>
              <p:cNvSpPr>
                <a:spLocks noChangeShapeType="1"/>
              </p:cNvSpPr>
              <p:nvPr/>
            </p:nvSpPr>
            <p:spPr bwMode="auto">
              <a:xfrm>
                <a:off x="3168" y="1872"/>
                <a:ext cx="0" cy="384"/>
              </a:xfrm>
              <a:prstGeom prst="line">
                <a:avLst/>
              </a:prstGeom>
              <a:noFill/>
              <a:ln w="76200">
                <a:solidFill>
                  <a:srgbClr val="FF66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41" name="Line 11"/>
              <p:cNvSpPr>
                <a:spLocks noChangeShapeType="1"/>
              </p:cNvSpPr>
              <p:nvPr/>
            </p:nvSpPr>
            <p:spPr bwMode="auto">
              <a:xfrm flipH="1">
                <a:off x="1296" y="2256"/>
                <a:ext cx="1872" cy="0"/>
              </a:xfrm>
              <a:prstGeom prst="line">
                <a:avLst/>
              </a:prstGeom>
              <a:noFill/>
              <a:ln w="76200">
                <a:solidFill>
                  <a:srgbClr val="FF66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42" name="Line 12"/>
              <p:cNvSpPr>
                <a:spLocks noChangeShapeType="1"/>
              </p:cNvSpPr>
              <p:nvPr/>
            </p:nvSpPr>
            <p:spPr bwMode="auto">
              <a:xfrm flipV="1">
                <a:off x="1296" y="1872"/>
                <a:ext cx="0" cy="384"/>
              </a:xfrm>
              <a:prstGeom prst="line">
                <a:avLst/>
              </a:prstGeom>
              <a:noFill/>
              <a:ln w="76200">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43" name="Line 13"/>
              <p:cNvSpPr>
                <a:spLocks noChangeShapeType="1"/>
              </p:cNvSpPr>
              <p:nvPr/>
            </p:nvSpPr>
            <p:spPr bwMode="auto">
              <a:xfrm>
                <a:off x="1728" y="1680"/>
                <a:ext cx="1008" cy="0"/>
              </a:xfrm>
              <a:prstGeom prst="line">
                <a:avLst/>
              </a:prstGeom>
              <a:noFill/>
              <a:ln w="76200">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44" name="Line 14"/>
              <p:cNvSpPr>
                <a:spLocks noChangeShapeType="1"/>
              </p:cNvSpPr>
              <p:nvPr/>
            </p:nvSpPr>
            <p:spPr bwMode="auto">
              <a:xfrm>
                <a:off x="3600" y="1680"/>
                <a:ext cx="1008" cy="0"/>
              </a:xfrm>
              <a:prstGeom prst="line">
                <a:avLst/>
              </a:prstGeom>
              <a:noFill/>
              <a:ln w="76200">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45" name="Text Box 15"/>
              <p:cNvSpPr txBox="1">
                <a:spLocks noChangeArrowheads="1"/>
              </p:cNvSpPr>
              <p:nvPr/>
            </p:nvSpPr>
            <p:spPr bwMode="auto">
              <a:xfrm>
                <a:off x="240" y="1440"/>
                <a:ext cx="528" cy="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推动策略</a:t>
                </a:r>
              </a:p>
            </p:txBody>
          </p:sp>
        </p:grpSp>
        <p:grpSp>
          <p:nvGrpSpPr>
            <p:cNvPr id="46" name="Group 16"/>
            <p:cNvGrpSpPr>
              <a:grpSpLocks/>
            </p:cNvGrpSpPr>
            <p:nvPr/>
          </p:nvGrpSpPr>
          <p:grpSpPr bwMode="auto">
            <a:xfrm>
              <a:off x="398463" y="4191000"/>
              <a:ext cx="8288338" cy="1752600"/>
              <a:chOff x="251" y="2640"/>
              <a:chExt cx="5221" cy="1104"/>
            </a:xfrm>
          </p:grpSpPr>
          <p:sp>
            <p:nvSpPr>
              <p:cNvPr id="47" name="Rectangle 17"/>
              <p:cNvSpPr>
                <a:spLocks noChangeArrowheads="1"/>
              </p:cNvSpPr>
              <p:nvPr/>
            </p:nvSpPr>
            <p:spPr bwMode="auto">
              <a:xfrm>
                <a:off x="864" y="3360"/>
                <a:ext cx="864" cy="384"/>
              </a:xfrm>
              <a:prstGeom prst="rect">
                <a:avLst/>
              </a:prstGeom>
              <a:solidFill>
                <a:schemeClr val="accent1"/>
              </a:solidFill>
              <a:ln w="9525">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kumimoji="1" lang="zh-CN" altLang="en-US" sz="2000">
                    <a:solidFill>
                      <a:srgbClr val="FF0000"/>
                    </a:solidFill>
                    <a:effectLst>
                      <a:outerShdw blurRad="38100" dist="38100" dir="2700000" algn="tl">
                        <a:srgbClr val="000000"/>
                      </a:outerShdw>
                    </a:effectLst>
                    <a:latin typeface="+mn-ea"/>
                  </a:rPr>
                  <a:t>制造商</a:t>
                </a:r>
              </a:p>
            </p:txBody>
          </p:sp>
          <p:sp>
            <p:nvSpPr>
              <p:cNvPr id="48" name="Rectangle 18"/>
              <p:cNvSpPr>
                <a:spLocks noChangeArrowheads="1"/>
              </p:cNvSpPr>
              <p:nvPr/>
            </p:nvSpPr>
            <p:spPr bwMode="auto">
              <a:xfrm>
                <a:off x="4608" y="3360"/>
                <a:ext cx="864" cy="384"/>
              </a:xfrm>
              <a:prstGeom prst="rect">
                <a:avLst/>
              </a:prstGeom>
              <a:solidFill>
                <a:schemeClr val="accent1"/>
              </a:solidFill>
              <a:ln w="9525">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kumimoji="1" lang="zh-CN" altLang="en-US" sz="2000">
                    <a:solidFill>
                      <a:srgbClr val="FF0000"/>
                    </a:solidFill>
                    <a:effectLst>
                      <a:outerShdw blurRad="38100" dist="38100" dir="2700000" algn="tl">
                        <a:srgbClr val="000000"/>
                      </a:outerShdw>
                    </a:effectLst>
                    <a:latin typeface="+mn-ea"/>
                  </a:rPr>
                  <a:t>最终用户</a:t>
                </a:r>
              </a:p>
            </p:txBody>
          </p:sp>
          <p:sp>
            <p:nvSpPr>
              <p:cNvPr id="49" name="Rectangle 19"/>
              <p:cNvSpPr>
                <a:spLocks noChangeArrowheads="1"/>
              </p:cNvSpPr>
              <p:nvPr/>
            </p:nvSpPr>
            <p:spPr bwMode="auto">
              <a:xfrm>
                <a:off x="2736" y="3360"/>
                <a:ext cx="864" cy="384"/>
              </a:xfrm>
              <a:prstGeom prst="rect">
                <a:avLst/>
              </a:prstGeom>
              <a:solidFill>
                <a:schemeClr val="accent1"/>
              </a:solidFill>
              <a:ln w="9525">
                <a:miter lim="800000"/>
                <a:headEnd type="none" w="sm" len="sm"/>
                <a:tailEnd type="none" w="sm" len="sm"/>
              </a:ln>
              <a:effectLst/>
              <a:scene3d>
                <a:camera prst="legacyObliqueTopRight"/>
                <a:lightRig rig="legacyFlat3" dir="b"/>
              </a:scene3d>
              <a:sp3d extrusionH="430200" prstMaterial="legacyMatte">
                <a:bevelT w="13500" h="13500" prst="angle"/>
                <a:bevelB w="13500" h="13500" prst="angle"/>
                <a:extrusionClr>
                  <a:schemeClr val="accent1"/>
                </a:extrusionClr>
                <a:contourClr>
                  <a:schemeClr val="accent1"/>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pPr algn="ctr"/>
                <a:r>
                  <a:rPr kumimoji="1" lang="zh-CN" altLang="en-US" sz="2000">
                    <a:solidFill>
                      <a:srgbClr val="FF0000"/>
                    </a:solidFill>
                    <a:effectLst>
                      <a:outerShdw blurRad="38100" dist="38100" dir="2700000" algn="tl">
                        <a:srgbClr val="000000"/>
                      </a:outerShdw>
                    </a:effectLst>
                    <a:latin typeface="+mn-ea"/>
                  </a:rPr>
                  <a:t>中间商</a:t>
                </a:r>
              </a:p>
            </p:txBody>
          </p:sp>
          <p:sp>
            <p:nvSpPr>
              <p:cNvPr id="50" name="Text Box 20"/>
              <p:cNvSpPr txBox="1">
                <a:spLocks noChangeArrowheads="1"/>
              </p:cNvSpPr>
              <p:nvPr/>
            </p:nvSpPr>
            <p:spPr bwMode="auto">
              <a:xfrm>
                <a:off x="2680" y="2640"/>
                <a:ext cx="968"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营销活动</a:t>
                </a:r>
              </a:p>
            </p:txBody>
          </p:sp>
          <p:sp>
            <p:nvSpPr>
              <p:cNvPr id="51" name="Text Box 21"/>
              <p:cNvSpPr txBox="1">
                <a:spLocks noChangeArrowheads="1"/>
              </p:cNvSpPr>
              <p:nvPr/>
            </p:nvSpPr>
            <p:spPr bwMode="auto">
              <a:xfrm>
                <a:off x="3792" y="3216"/>
                <a:ext cx="645"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需求</a:t>
                </a:r>
              </a:p>
            </p:txBody>
          </p:sp>
          <p:sp>
            <p:nvSpPr>
              <p:cNvPr id="52" name="Line 22"/>
              <p:cNvSpPr>
                <a:spLocks noChangeShapeType="1"/>
              </p:cNvSpPr>
              <p:nvPr/>
            </p:nvSpPr>
            <p:spPr bwMode="auto">
              <a:xfrm>
                <a:off x="1296" y="2976"/>
                <a:ext cx="0" cy="384"/>
              </a:xfrm>
              <a:prstGeom prst="line">
                <a:avLst/>
              </a:prstGeom>
              <a:noFill/>
              <a:ln w="76200">
                <a:solidFill>
                  <a:srgbClr val="FF66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53" name="Line 23"/>
              <p:cNvSpPr>
                <a:spLocks noChangeShapeType="1"/>
              </p:cNvSpPr>
              <p:nvPr/>
            </p:nvSpPr>
            <p:spPr bwMode="auto">
              <a:xfrm flipH="1">
                <a:off x="1296" y="2976"/>
                <a:ext cx="3744" cy="0"/>
              </a:xfrm>
              <a:prstGeom prst="line">
                <a:avLst/>
              </a:prstGeom>
              <a:noFill/>
              <a:ln w="76200">
                <a:solidFill>
                  <a:srgbClr val="FF66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54" name="Text Box 24"/>
              <p:cNvSpPr txBox="1">
                <a:spLocks noChangeArrowheads="1"/>
              </p:cNvSpPr>
              <p:nvPr/>
            </p:nvSpPr>
            <p:spPr bwMode="auto">
              <a:xfrm>
                <a:off x="251" y="3133"/>
                <a:ext cx="528" cy="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拉引策略</a:t>
                </a:r>
              </a:p>
            </p:txBody>
          </p:sp>
          <p:sp>
            <p:nvSpPr>
              <p:cNvPr id="55" name="Line 25"/>
              <p:cNvSpPr>
                <a:spLocks noChangeShapeType="1"/>
              </p:cNvSpPr>
              <p:nvPr/>
            </p:nvSpPr>
            <p:spPr bwMode="auto">
              <a:xfrm>
                <a:off x="5040" y="2976"/>
                <a:ext cx="0" cy="384"/>
              </a:xfrm>
              <a:prstGeom prst="line">
                <a:avLst/>
              </a:prstGeom>
              <a:noFill/>
              <a:ln w="76200">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56" name="Text Box 26"/>
              <p:cNvSpPr txBox="1">
                <a:spLocks noChangeArrowheads="1"/>
              </p:cNvSpPr>
              <p:nvPr/>
            </p:nvSpPr>
            <p:spPr bwMode="auto">
              <a:xfrm>
                <a:off x="1968" y="3216"/>
                <a:ext cx="59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kumimoji="1" lang="zh-CN" altLang="en-US" sz="2000" dirty="0">
                    <a:solidFill>
                      <a:srgbClr val="FF0000"/>
                    </a:solidFill>
                    <a:effectLst>
                      <a:outerShdw blurRad="38100" dist="38100" dir="2700000" algn="tl">
                        <a:srgbClr val="C0C0C0"/>
                      </a:outerShdw>
                    </a:effectLst>
                    <a:latin typeface="+mn-ea"/>
                  </a:rPr>
                  <a:t>需求</a:t>
                </a:r>
              </a:p>
            </p:txBody>
          </p:sp>
          <p:sp>
            <p:nvSpPr>
              <p:cNvPr id="57" name="Line 27"/>
              <p:cNvSpPr>
                <a:spLocks noChangeShapeType="1"/>
              </p:cNvSpPr>
              <p:nvPr/>
            </p:nvSpPr>
            <p:spPr bwMode="auto">
              <a:xfrm flipH="1">
                <a:off x="1728" y="3552"/>
                <a:ext cx="1008" cy="0"/>
              </a:xfrm>
              <a:prstGeom prst="line">
                <a:avLst/>
              </a:prstGeom>
              <a:noFill/>
              <a:ln w="76200">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sp>
            <p:nvSpPr>
              <p:cNvPr id="58" name="Line 28"/>
              <p:cNvSpPr>
                <a:spLocks noChangeShapeType="1"/>
              </p:cNvSpPr>
              <p:nvPr/>
            </p:nvSpPr>
            <p:spPr bwMode="auto">
              <a:xfrm flipH="1">
                <a:off x="3600" y="3552"/>
                <a:ext cx="1008" cy="0"/>
              </a:xfrm>
              <a:prstGeom prst="line">
                <a:avLst/>
              </a:prstGeom>
              <a:noFill/>
              <a:ln w="76200">
                <a:solidFill>
                  <a:srgbClr val="FF66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sz="2000">
                  <a:latin typeface="+mn-ea"/>
                </a:endParaRPr>
              </a:p>
            </p:txBody>
          </p:sp>
        </p:grpSp>
        <p:sp>
          <p:nvSpPr>
            <p:cNvPr id="59" name="AutoShape 29"/>
            <p:cNvSpPr>
              <a:spLocks noChangeArrowheads="1"/>
            </p:cNvSpPr>
            <p:nvPr/>
          </p:nvSpPr>
          <p:spPr bwMode="auto">
            <a:xfrm>
              <a:off x="5867400" y="707832"/>
              <a:ext cx="2133600" cy="1197168"/>
            </a:xfrm>
            <a:prstGeom prst="wedgeRectCallout">
              <a:avLst>
                <a:gd name="adj1" fmla="val -143296"/>
                <a:gd name="adj2" fmla="val 75000"/>
              </a:avLst>
            </a:prstGeom>
            <a:solidFill>
              <a:srgbClr val="008000"/>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zh-CN" altLang="en-US" sz="2000" dirty="0">
                  <a:solidFill>
                    <a:schemeClr val="bg1"/>
                  </a:solidFill>
                  <a:effectLst>
                    <a:outerShdw blurRad="38100" dist="38100" dir="2700000" algn="tl">
                      <a:srgbClr val="000000"/>
                    </a:outerShdw>
                  </a:effectLst>
                  <a:latin typeface="+mn-ea"/>
                </a:rPr>
                <a:t>人员推销；</a:t>
              </a:r>
            </a:p>
            <a:p>
              <a:pPr algn="ctr"/>
              <a:r>
                <a:rPr kumimoji="1" lang="zh-CN" altLang="en-US" sz="2000" dirty="0">
                  <a:solidFill>
                    <a:schemeClr val="bg1"/>
                  </a:solidFill>
                  <a:effectLst>
                    <a:outerShdw blurRad="38100" dist="38100" dir="2700000" algn="tl">
                      <a:srgbClr val="000000"/>
                    </a:outerShdw>
                  </a:effectLst>
                  <a:latin typeface="+mn-ea"/>
                </a:rPr>
                <a:t>对中间商的销售促进</a:t>
              </a:r>
            </a:p>
          </p:txBody>
        </p:sp>
        <p:sp>
          <p:nvSpPr>
            <p:cNvPr id="60" name="AutoShape 30"/>
            <p:cNvSpPr>
              <a:spLocks noChangeArrowheads="1"/>
            </p:cNvSpPr>
            <p:nvPr/>
          </p:nvSpPr>
          <p:spPr bwMode="auto">
            <a:xfrm>
              <a:off x="6553201" y="3311527"/>
              <a:ext cx="2133599" cy="1184273"/>
            </a:xfrm>
            <a:prstGeom prst="wedgeRectCallout">
              <a:avLst>
                <a:gd name="adj1" fmla="val -100727"/>
                <a:gd name="adj2" fmla="val 47528"/>
              </a:avLst>
            </a:prstGeom>
            <a:solidFill>
              <a:srgbClr val="008000"/>
            </a:solidFill>
            <a:ln w="952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kumimoji="1" lang="zh-CN" altLang="en-US" sz="2000" dirty="0">
                  <a:solidFill>
                    <a:schemeClr val="bg1"/>
                  </a:solidFill>
                  <a:effectLst>
                    <a:outerShdw blurRad="38100" dist="38100" dir="2700000" algn="tl">
                      <a:srgbClr val="000000"/>
                    </a:outerShdw>
                  </a:effectLst>
                  <a:latin typeface="+mn-ea"/>
                </a:rPr>
                <a:t>广告；</a:t>
              </a:r>
            </a:p>
            <a:p>
              <a:pPr algn="ctr"/>
              <a:r>
                <a:rPr kumimoji="1" lang="zh-CN" altLang="en-US" sz="2000" dirty="0">
                  <a:solidFill>
                    <a:schemeClr val="bg1"/>
                  </a:solidFill>
                  <a:effectLst>
                    <a:outerShdw blurRad="38100" dist="38100" dir="2700000" algn="tl">
                      <a:srgbClr val="000000"/>
                    </a:outerShdw>
                  </a:effectLst>
                  <a:latin typeface="+mn-ea"/>
                </a:rPr>
                <a:t>对消费者的销售促进</a:t>
              </a:r>
            </a:p>
          </p:txBody>
        </p:sp>
      </p:grpSp>
    </p:spTree>
    <p:extLst>
      <p:ext uri="{BB962C8B-B14F-4D97-AF65-F5344CB8AC3E}">
        <p14:creationId xmlns:p14="http://schemas.microsoft.com/office/powerpoint/2010/main" val="11099677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r>
              <a:rPr lang="en-US" altLang="zh-CN" sz="2200" dirty="0">
                <a:solidFill>
                  <a:srgbClr val="C00000"/>
                </a:solidFill>
                <a:latin typeface="微软雅黑" panose="020B0503020204020204" pitchFamily="34" charset="-122"/>
                <a:ea typeface="微软雅黑" panose="020B0503020204020204" pitchFamily="34" charset="-122"/>
              </a:rPr>
              <a:t>10.1.3</a:t>
            </a:r>
            <a:r>
              <a:rPr lang="zh-CN" altLang="en-US" sz="2200" dirty="0">
                <a:solidFill>
                  <a:srgbClr val="C00000"/>
                </a:solidFill>
                <a:latin typeface="微软雅黑" panose="020B0503020204020204" pitchFamily="34" charset="-122"/>
                <a:ea typeface="微软雅黑" panose="020B0503020204020204" pitchFamily="34" charset="-122"/>
              </a:rPr>
              <a:t>促销组合策略</a:t>
            </a:r>
          </a:p>
          <a:p>
            <a:pPr marL="0" indent="0">
              <a:buNone/>
            </a:pPr>
            <a:r>
              <a:rPr lang="zh-CN" altLang="en-US" sz="2200" dirty="0">
                <a:solidFill>
                  <a:srgbClr val="C00000"/>
                </a:solidFill>
                <a:latin typeface="微软雅黑" panose="020B0503020204020204" pitchFamily="34" charset="-122"/>
                <a:ea typeface="微软雅黑" panose="020B0503020204020204" pitchFamily="34" charset="-122"/>
              </a:rPr>
              <a:t>所谓促销组合策略，就是人员推销、广告、公共关系、营业推广等各种不同的汽车促销方式有目的、有计划的结合起来，并加以综合运用，以达到特定的促销目标。</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7</a:t>
            </a:fld>
            <a:endParaRPr lang="en-GB" altLang="en-GB"/>
          </a:p>
        </p:txBody>
      </p:sp>
      <p:grpSp>
        <p:nvGrpSpPr>
          <p:cNvPr id="5" name="组合 4"/>
          <p:cNvGrpSpPr/>
          <p:nvPr/>
        </p:nvGrpSpPr>
        <p:grpSpPr>
          <a:xfrm>
            <a:off x="2411760" y="2890750"/>
            <a:ext cx="4248150" cy="3682717"/>
            <a:chOff x="4572000" y="1905000"/>
            <a:chExt cx="4248150" cy="3682717"/>
          </a:xfrm>
        </p:grpSpPr>
        <p:graphicFrame>
          <p:nvGraphicFramePr>
            <p:cNvPr id="6" name="Object 22"/>
            <p:cNvGraphicFramePr>
              <a:graphicFrameLocks noChangeAspect="1"/>
            </p:cNvGraphicFramePr>
            <p:nvPr>
              <p:extLst>
                <p:ext uri="{D42A27DB-BD31-4B8C-83A1-F6EECF244321}">
                  <p14:modId xmlns:p14="http://schemas.microsoft.com/office/powerpoint/2010/main" val="3482285632"/>
                </p:ext>
              </p:extLst>
            </p:nvPr>
          </p:nvGraphicFramePr>
          <p:xfrm>
            <a:off x="4572000" y="2636838"/>
            <a:ext cx="4248150" cy="2474912"/>
          </p:xfrm>
          <a:graphic>
            <a:graphicData uri="http://schemas.openxmlformats.org/presentationml/2006/ole">
              <mc:AlternateContent xmlns:mc="http://schemas.openxmlformats.org/markup-compatibility/2006">
                <mc:Choice xmlns:v="urn:schemas-microsoft-com:vml" Requires="v">
                  <p:oleObj name="剪辑" r:id="rId2" imgW="5614560" imgH="3161880" progId="MS_ClipArt_Gallery.2">
                    <p:embed/>
                  </p:oleObj>
                </mc:Choice>
                <mc:Fallback>
                  <p:oleObj name="剪辑" r:id="rId2" imgW="5614560" imgH="3161880" progId="MS_ClipArt_Gallery.2">
                    <p:embed/>
                    <p:pic>
                      <p:nvPicPr>
                        <p:cNvPr id="0" na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2636838"/>
                          <a:ext cx="4248150" cy="24749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pSp>
          <p:nvGrpSpPr>
            <p:cNvPr id="7" name="组合 6"/>
            <p:cNvGrpSpPr/>
            <p:nvPr/>
          </p:nvGrpSpPr>
          <p:grpSpPr>
            <a:xfrm>
              <a:off x="5005388" y="1905000"/>
              <a:ext cx="3814762" cy="3682717"/>
              <a:chOff x="5005388" y="1905000"/>
              <a:chExt cx="3814762" cy="3682717"/>
            </a:xfrm>
          </p:grpSpPr>
          <p:sp>
            <p:nvSpPr>
              <p:cNvPr id="8" name="Rectangle 11"/>
              <p:cNvSpPr>
                <a:spLocks noChangeArrowheads="1"/>
              </p:cNvSpPr>
              <p:nvPr/>
            </p:nvSpPr>
            <p:spPr bwMode="auto">
              <a:xfrm>
                <a:off x="7550150" y="5124167"/>
                <a:ext cx="127000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2" tIns="45711" rIns="91422" bIns="4571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marL="1370013" eaLnBrk="0" hangingPunct="0">
                  <a:defRPr sz="2400">
                    <a:solidFill>
                      <a:schemeClr val="tx1"/>
                    </a:solidFill>
                    <a:latin typeface="Times New Roman" panose="02020603050405020304" pitchFamily="18" charset="0"/>
                    <a:ea typeface="宋体" panose="02010600030101010101" pitchFamily="2" charset="-122"/>
                  </a:defRPr>
                </a:lvl4pPr>
                <a:lvl5pPr marL="1827213" eaLnBrk="0" hangingPunct="0">
                  <a:defRPr sz="2400">
                    <a:solidFill>
                      <a:schemeClr val="tx1"/>
                    </a:solidFill>
                    <a:latin typeface="Times New Roman" panose="02020603050405020304" pitchFamily="18" charset="0"/>
                    <a:ea typeface="宋体" panose="02010600030101010101" pitchFamily="2" charset="-122"/>
                  </a:defRPr>
                </a:lvl5pPr>
                <a:lvl6pPr marL="22844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7416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1988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6560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kumimoji="1" lang="zh-CN" altLang="en-US" sz="2300" b="1" dirty="0">
                    <a:solidFill>
                      <a:srgbClr val="3333CC"/>
                    </a:solidFill>
                  </a:rPr>
                  <a:t>广告</a:t>
                </a:r>
                <a:endParaRPr kumimoji="1" lang="zh-CN" altLang="en-US" sz="2300" dirty="0">
                  <a:solidFill>
                    <a:srgbClr val="3333CC"/>
                  </a:solidFill>
                </a:endParaRPr>
              </a:p>
            </p:txBody>
          </p:sp>
          <p:sp>
            <p:nvSpPr>
              <p:cNvPr id="9" name="Rectangle 14"/>
              <p:cNvSpPr>
                <a:spLocks noChangeArrowheads="1"/>
              </p:cNvSpPr>
              <p:nvPr/>
            </p:nvSpPr>
            <p:spPr bwMode="auto">
              <a:xfrm>
                <a:off x="7021513" y="1905000"/>
                <a:ext cx="1614487" cy="452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2" tIns="45711" rIns="91422" bIns="4571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marL="1370013" eaLnBrk="0" hangingPunct="0">
                  <a:defRPr sz="2400">
                    <a:solidFill>
                      <a:schemeClr val="tx1"/>
                    </a:solidFill>
                    <a:latin typeface="Times New Roman" panose="02020603050405020304" pitchFamily="18" charset="0"/>
                    <a:ea typeface="宋体" panose="02010600030101010101" pitchFamily="2" charset="-122"/>
                  </a:defRPr>
                </a:lvl4pPr>
                <a:lvl5pPr marL="1827213" eaLnBrk="0" hangingPunct="0">
                  <a:defRPr sz="2400">
                    <a:solidFill>
                      <a:schemeClr val="tx1"/>
                    </a:solidFill>
                    <a:latin typeface="Times New Roman" panose="02020603050405020304" pitchFamily="18" charset="0"/>
                    <a:ea typeface="宋体" panose="02010600030101010101" pitchFamily="2" charset="-122"/>
                  </a:defRPr>
                </a:lvl5pPr>
                <a:lvl6pPr marL="22844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7416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1988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6560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kumimoji="1" lang="zh-CN" altLang="en-US" sz="2300" b="1" dirty="0">
                    <a:solidFill>
                      <a:srgbClr val="3333CC"/>
                    </a:solidFill>
                  </a:rPr>
                  <a:t>人员推销</a:t>
                </a:r>
                <a:endParaRPr kumimoji="1" lang="zh-CN" altLang="en-US" sz="2300" dirty="0">
                  <a:solidFill>
                    <a:srgbClr val="3333CC"/>
                  </a:solidFill>
                </a:endParaRPr>
              </a:p>
            </p:txBody>
          </p:sp>
          <p:sp>
            <p:nvSpPr>
              <p:cNvPr id="10" name="Rectangle 21"/>
              <p:cNvSpPr>
                <a:spLocks noChangeArrowheads="1"/>
              </p:cNvSpPr>
              <p:nvPr/>
            </p:nvSpPr>
            <p:spPr bwMode="auto">
              <a:xfrm>
                <a:off x="5181599" y="1976438"/>
                <a:ext cx="1839913" cy="90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22" tIns="45711" rIns="91422" bIns="4571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marL="1370013" eaLnBrk="0" hangingPunct="0">
                  <a:defRPr sz="2400">
                    <a:solidFill>
                      <a:schemeClr val="tx1"/>
                    </a:solidFill>
                    <a:latin typeface="Times New Roman" panose="02020603050405020304" pitchFamily="18" charset="0"/>
                    <a:ea typeface="宋体" panose="02010600030101010101" pitchFamily="2" charset="-122"/>
                  </a:defRPr>
                </a:lvl4pPr>
                <a:lvl5pPr marL="1827213" eaLnBrk="0" hangingPunct="0">
                  <a:defRPr sz="2400">
                    <a:solidFill>
                      <a:schemeClr val="tx1"/>
                    </a:solidFill>
                    <a:latin typeface="Times New Roman" panose="02020603050405020304" pitchFamily="18" charset="0"/>
                    <a:ea typeface="宋体" panose="02010600030101010101" pitchFamily="2" charset="-122"/>
                  </a:defRPr>
                </a:lvl5pPr>
                <a:lvl6pPr marL="22844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7416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1988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6560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eaLnBrk="1" hangingPunct="1">
                  <a:lnSpc>
                    <a:spcPct val="90000"/>
                  </a:lnSpc>
                  <a:spcBef>
                    <a:spcPct val="50000"/>
                  </a:spcBef>
                  <a:buClr>
                    <a:schemeClr val="bg2"/>
                  </a:buClr>
                  <a:buFont typeface="Monotype Sorts" pitchFamily="2" charset="2"/>
                  <a:buChar char="§"/>
                </a:pPr>
                <a:r>
                  <a:rPr kumimoji="1" lang="zh-CN" altLang="en-US" sz="2300" b="1" dirty="0">
                    <a:solidFill>
                      <a:srgbClr val="3333CC"/>
                    </a:solidFill>
                  </a:rPr>
                  <a:t>营业推广</a:t>
                </a:r>
                <a:endParaRPr kumimoji="1" lang="en-US" altLang="zh-CN" sz="2300" b="1" dirty="0">
                  <a:solidFill>
                    <a:srgbClr val="3333CC"/>
                  </a:solidFill>
                </a:endParaRPr>
              </a:p>
              <a:p>
                <a:pPr eaLnBrk="1" hangingPunct="1">
                  <a:lnSpc>
                    <a:spcPct val="90000"/>
                  </a:lnSpc>
                  <a:spcBef>
                    <a:spcPct val="50000"/>
                  </a:spcBef>
                  <a:buClr>
                    <a:schemeClr val="bg2"/>
                  </a:buClr>
                  <a:buFont typeface="Monotype Sorts" pitchFamily="2" charset="2"/>
                  <a:buChar char="§"/>
                </a:pPr>
                <a:r>
                  <a:rPr kumimoji="1" lang="zh-CN" altLang="en-US" sz="2300" b="1" dirty="0">
                    <a:solidFill>
                      <a:srgbClr val="3333CC"/>
                    </a:solidFill>
                  </a:rPr>
                  <a:t>（销售促进）</a:t>
                </a:r>
                <a:endParaRPr kumimoji="1" lang="zh-CN" altLang="en-US" sz="2300" dirty="0">
                  <a:solidFill>
                    <a:srgbClr val="3333CC"/>
                  </a:solidFill>
                </a:endParaRPr>
              </a:p>
            </p:txBody>
          </p:sp>
          <p:sp>
            <p:nvSpPr>
              <p:cNvPr id="11" name="Text Box 23"/>
              <p:cNvSpPr txBox="1">
                <a:spLocks noChangeArrowheads="1"/>
              </p:cNvSpPr>
              <p:nvPr/>
            </p:nvSpPr>
            <p:spPr bwMode="auto">
              <a:xfrm>
                <a:off x="6167438" y="3624263"/>
                <a:ext cx="1284287" cy="4000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2" tIns="45711" rIns="91422" bIns="4571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marL="1370013" eaLnBrk="0" hangingPunct="0">
                  <a:defRPr sz="2400">
                    <a:solidFill>
                      <a:schemeClr val="tx1"/>
                    </a:solidFill>
                    <a:latin typeface="Times New Roman" panose="02020603050405020304" pitchFamily="18" charset="0"/>
                    <a:ea typeface="宋体" panose="02010600030101010101" pitchFamily="2" charset="-122"/>
                  </a:defRPr>
                </a:lvl4pPr>
                <a:lvl5pPr marL="1827213" eaLnBrk="0" hangingPunct="0">
                  <a:defRPr sz="2400">
                    <a:solidFill>
                      <a:schemeClr val="tx1"/>
                    </a:solidFill>
                    <a:latin typeface="Times New Roman" panose="02020603050405020304" pitchFamily="18" charset="0"/>
                    <a:ea typeface="宋体" panose="02010600030101010101" pitchFamily="2" charset="-122"/>
                  </a:defRPr>
                </a:lvl5pPr>
                <a:lvl6pPr marL="22844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7416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1988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6560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pPr>
                  <a:spcBef>
                    <a:spcPct val="50000"/>
                  </a:spcBef>
                </a:pPr>
                <a:r>
                  <a:rPr kumimoji="1" lang="zh-CN" altLang="en-US" sz="2000" b="1" dirty="0"/>
                  <a:t>促销组合</a:t>
                </a:r>
                <a:endParaRPr kumimoji="1" lang="zh-CN" altLang="en-US" sz="2000" dirty="0"/>
              </a:p>
            </p:txBody>
          </p:sp>
          <p:sp>
            <p:nvSpPr>
              <p:cNvPr id="12" name="Rectangle 25"/>
              <p:cNvSpPr>
                <a:spLocks noChangeArrowheads="1"/>
              </p:cNvSpPr>
              <p:nvPr/>
            </p:nvSpPr>
            <p:spPr bwMode="auto">
              <a:xfrm>
                <a:off x="5005388" y="5119688"/>
                <a:ext cx="1584325" cy="452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22" tIns="45711" rIns="91422" bIns="45711">
                <a:spAutoFit/>
              </a:bodyPr>
              <a:lstStyle>
                <a:lvl1pPr eaLnBrk="0" hangingPunct="0">
                  <a:defRPr sz="2400">
                    <a:solidFill>
                      <a:schemeClr val="tx1"/>
                    </a:solidFill>
                    <a:latin typeface="Times New Roman" panose="02020603050405020304" pitchFamily="18" charset="0"/>
                    <a:ea typeface="宋体" panose="02010600030101010101" pitchFamily="2" charset="-122"/>
                  </a:defRPr>
                </a:lvl1pPr>
                <a:lvl2pPr eaLnBrk="0" hangingPunct="0">
                  <a:defRPr sz="2400">
                    <a:solidFill>
                      <a:schemeClr val="tx1"/>
                    </a:solidFill>
                    <a:latin typeface="Times New Roman" panose="02020603050405020304" pitchFamily="18" charset="0"/>
                    <a:ea typeface="宋体" panose="02010600030101010101" pitchFamily="2" charset="-122"/>
                  </a:defRPr>
                </a:lvl2pPr>
                <a:lvl3pPr eaLnBrk="0" hangingPunct="0">
                  <a:defRPr sz="2400">
                    <a:solidFill>
                      <a:schemeClr val="tx1"/>
                    </a:solidFill>
                    <a:latin typeface="Times New Roman" panose="02020603050405020304" pitchFamily="18" charset="0"/>
                    <a:ea typeface="宋体" panose="02010600030101010101" pitchFamily="2" charset="-122"/>
                  </a:defRPr>
                </a:lvl3pPr>
                <a:lvl4pPr marL="1370013" eaLnBrk="0" hangingPunct="0">
                  <a:defRPr sz="2400">
                    <a:solidFill>
                      <a:schemeClr val="tx1"/>
                    </a:solidFill>
                    <a:latin typeface="Times New Roman" panose="02020603050405020304" pitchFamily="18" charset="0"/>
                    <a:ea typeface="宋体" panose="02010600030101010101" pitchFamily="2" charset="-122"/>
                  </a:defRPr>
                </a:lvl4pPr>
                <a:lvl5pPr marL="1827213" eaLnBrk="0" hangingPunct="0">
                  <a:defRPr sz="2400">
                    <a:solidFill>
                      <a:schemeClr val="tx1"/>
                    </a:solidFill>
                    <a:latin typeface="Times New Roman" panose="02020603050405020304" pitchFamily="18" charset="0"/>
                    <a:ea typeface="宋体" panose="02010600030101010101" pitchFamily="2" charset="-122"/>
                  </a:defRPr>
                </a:lvl5pPr>
                <a:lvl6pPr marL="22844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6pPr>
                <a:lvl7pPr marL="27416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7pPr>
                <a:lvl8pPr marL="31988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8pPr>
                <a:lvl9pPr marL="3656013" eaLnBrk="0" fontAlgn="base" hangingPunct="0">
                  <a:spcBef>
                    <a:spcPct val="0"/>
                  </a:spcBef>
                  <a:spcAft>
                    <a:spcPct val="0"/>
                  </a:spcAft>
                  <a:defRPr sz="2400">
                    <a:solidFill>
                      <a:schemeClr val="tx1"/>
                    </a:solidFill>
                    <a:latin typeface="Times New Roman" panose="02020603050405020304" pitchFamily="18" charset="0"/>
                    <a:ea typeface="宋体" panose="02010600030101010101" pitchFamily="2" charset="-122"/>
                  </a:defRPr>
                </a:lvl9pPr>
              </a:lstStyle>
              <a:p>
                <a:r>
                  <a:rPr kumimoji="1" lang="zh-CN" altLang="en-US" sz="2300" b="1" dirty="0">
                    <a:solidFill>
                      <a:srgbClr val="3333CC"/>
                    </a:solidFill>
                  </a:rPr>
                  <a:t>公共关系</a:t>
                </a:r>
              </a:p>
            </p:txBody>
          </p:sp>
        </p:grpSp>
      </p:grpSp>
      <p:sp>
        <p:nvSpPr>
          <p:cNvPr id="14" name="左箭头标注 13"/>
          <p:cNvSpPr/>
          <p:nvPr/>
        </p:nvSpPr>
        <p:spPr bwMode="auto">
          <a:xfrm>
            <a:off x="6156176" y="4293096"/>
            <a:ext cx="2415455" cy="1092366"/>
          </a:xfrm>
          <a:prstGeom prst="leftArrowCallout">
            <a:avLst/>
          </a:prstGeom>
          <a:solidFill>
            <a:srgbClr val="92D05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1" lang="zh-CN" altLang="en-US" sz="2300" b="1" dirty="0">
                <a:solidFill>
                  <a:srgbClr val="3333CC"/>
                </a:solidFill>
                <a:latin typeface="Times New Roman" panose="02020603050405020304" pitchFamily="18" charset="0"/>
                <a:ea typeface="宋体" panose="02010600030101010101" pitchFamily="2" charset="-122"/>
              </a:rPr>
              <a:t>直复</a:t>
            </a:r>
            <a:endParaRPr kumimoji="1" lang="en-US" altLang="zh-CN" sz="2300" b="1" dirty="0">
              <a:solidFill>
                <a:srgbClr val="3333CC"/>
              </a:solidFill>
              <a:latin typeface="Times New Roman" panose="02020603050405020304" pitchFamily="18" charset="0"/>
              <a:ea typeface="宋体" panose="02010600030101010101" pitchFamily="2" charset="-122"/>
            </a:endParaRPr>
          </a:p>
          <a:p>
            <a:pPr marL="0" marR="0" indent="0" algn="ctr" defTabSz="914400" rtl="0" eaLnBrk="0" fontAlgn="base" latinLnBrk="0" hangingPunct="0">
              <a:lnSpc>
                <a:spcPct val="100000"/>
              </a:lnSpc>
              <a:spcBef>
                <a:spcPct val="0"/>
              </a:spcBef>
              <a:spcAft>
                <a:spcPct val="0"/>
              </a:spcAft>
              <a:buClrTx/>
              <a:buSzTx/>
              <a:buFontTx/>
              <a:buNone/>
              <a:tabLst/>
            </a:pPr>
            <a:r>
              <a:rPr kumimoji="1" lang="zh-CN" altLang="en-US" sz="2300" b="1" dirty="0">
                <a:solidFill>
                  <a:srgbClr val="3333CC"/>
                </a:solidFill>
                <a:latin typeface="Times New Roman" panose="02020603050405020304" pitchFamily="18" charset="0"/>
                <a:ea typeface="宋体" panose="02010600030101010101" pitchFamily="2" charset="-122"/>
              </a:rPr>
              <a:t>与数字营销</a:t>
            </a:r>
          </a:p>
        </p:txBody>
      </p:sp>
    </p:spTree>
    <p:extLst>
      <p:ext uri="{BB962C8B-B14F-4D97-AF65-F5344CB8AC3E}">
        <p14:creationId xmlns:p14="http://schemas.microsoft.com/office/powerpoint/2010/main" val="227268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8</a:t>
            </a:fld>
            <a:endParaRPr lang="en-GB" altLang="en-GB"/>
          </a:p>
        </p:txBody>
      </p:sp>
      <p:sp>
        <p:nvSpPr>
          <p:cNvPr id="5" name="Rectangle 11"/>
          <p:cNvSpPr>
            <a:spLocks noChangeArrowheads="1"/>
          </p:cNvSpPr>
          <p:nvPr/>
        </p:nvSpPr>
        <p:spPr bwMode="auto">
          <a:xfrm>
            <a:off x="748145" y="2349079"/>
            <a:ext cx="1152525" cy="431800"/>
          </a:xfrm>
          <a:prstGeom prst="rect">
            <a:avLst/>
          </a:prstGeom>
          <a:solidFill>
            <a:srgbClr val="CCFF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200"/>
              <a:t>促销</a:t>
            </a:r>
          </a:p>
        </p:txBody>
      </p:sp>
      <p:sp>
        <p:nvSpPr>
          <p:cNvPr id="6" name="Rectangle 12"/>
          <p:cNvSpPr>
            <a:spLocks noChangeArrowheads="1"/>
          </p:cNvSpPr>
          <p:nvPr/>
        </p:nvSpPr>
        <p:spPr bwMode="auto">
          <a:xfrm>
            <a:off x="2476932" y="2925341"/>
            <a:ext cx="1511300" cy="431800"/>
          </a:xfrm>
          <a:prstGeom prst="rect">
            <a:avLst/>
          </a:prstGeom>
          <a:solidFill>
            <a:srgbClr val="CCFF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200"/>
              <a:t>非人员促销</a:t>
            </a:r>
          </a:p>
        </p:txBody>
      </p:sp>
      <p:sp>
        <p:nvSpPr>
          <p:cNvPr id="7" name="Rectangle 13"/>
          <p:cNvSpPr>
            <a:spLocks noChangeArrowheads="1"/>
          </p:cNvSpPr>
          <p:nvPr/>
        </p:nvSpPr>
        <p:spPr bwMode="auto">
          <a:xfrm>
            <a:off x="2476932" y="1772816"/>
            <a:ext cx="1368425" cy="431800"/>
          </a:xfrm>
          <a:prstGeom prst="rect">
            <a:avLst/>
          </a:prstGeom>
          <a:solidFill>
            <a:srgbClr val="CCFF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200"/>
              <a:t>人员促销</a:t>
            </a:r>
          </a:p>
        </p:txBody>
      </p:sp>
      <p:sp>
        <p:nvSpPr>
          <p:cNvPr id="8" name="Oval 14"/>
          <p:cNvSpPr>
            <a:spLocks noChangeArrowheads="1"/>
          </p:cNvSpPr>
          <p:nvPr/>
        </p:nvSpPr>
        <p:spPr bwMode="auto">
          <a:xfrm>
            <a:off x="4780395" y="2277641"/>
            <a:ext cx="1584325" cy="503238"/>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200"/>
              <a:t>广告</a:t>
            </a:r>
          </a:p>
        </p:txBody>
      </p:sp>
      <p:sp>
        <p:nvSpPr>
          <p:cNvPr id="9" name="Oval 15"/>
          <p:cNvSpPr>
            <a:spLocks noChangeArrowheads="1"/>
          </p:cNvSpPr>
          <p:nvPr/>
        </p:nvSpPr>
        <p:spPr bwMode="auto">
          <a:xfrm>
            <a:off x="4780395" y="2925341"/>
            <a:ext cx="1584325" cy="503238"/>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200"/>
              <a:t>营业推广</a:t>
            </a:r>
          </a:p>
        </p:txBody>
      </p:sp>
      <p:sp>
        <p:nvSpPr>
          <p:cNvPr id="10" name="Oval 16"/>
          <p:cNvSpPr>
            <a:spLocks noChangeArrowheads="1"/>
          </p:cNvSpPr>
          <p:nvPr/>
        </p:nvSpPr>
        <p:spPr bwMode="auto">
          <a:xfrm>
            <a:off x="4780395" y="3573041"/>
            <a:ext cx="1584325" cy="503238"/>
          </a:xfrm>
          <a:prstGeom prst="ellipse">
            <a:avLst/>
          </a:prstGeom>
          <a:solidFill>
            <a:srgbClr val="FFFF99"/>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200"/>
              <a:t>公共关系</a:t>
            </a:r>
          </a:p>
        </p:txBody>
      </p:sp>
      <p:sp>
        <p:nvSpPr>
          <p:cNvPr id="11" name="AutoShape 17"/>
          <p:cNvSpPr>
            <a:spLocks/>
          </p:cNvSpPr>
          <p:nvPr/>
        </p:nvSpPr>
        <p:spPr bwMode="auto">
          <a:xfrm>
            <a:off x="1973695" y="1988716"/>
            <a:ext cx="431800" cy="1079500"/>
          </a:xfrm>
          <a:prstGeom prst="leftBrace">
            <a:avLst>
              <a:gd name="adj1" fmla="val 20833"/>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 name="AutoShape 18"/>
          <p:cNvSpPr>
            <a:spLocks/>
          </p:cNvSpPr>
          <p:nvPr/>
        </p:nvSpPr>
        <p:spPr bwMode="auto">
          <a:xfrm>
            <a:off x="4061257" y="2493541"/>
            <a:ext cx="431800" cy="1368425"/>
          </a:xfrm>
          <a:prstGeom prst="leftBrace">
            <a:avLst>
              <a:gd name="adj1" fmla="val 26409"/>
              <a:gd name="adj2" fmla="val 50000"/>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extLst>
      <p:ext uri="{BB962C8B-B14F-4D97-AF65-F5344CB8AC3E}">
        <p14:creationId xmlns:p14="http://schemas.microsoft.com/office/powerpoint/2010/main" val="4136192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linds(horizontal)">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blinds(horizontal)">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728664" y="836712"/>
            <a:ext cx="8034337" cy="5479953"/>
          </a:xfrm>
        </p:spPr>
        <p:txBody>
          <a:bodyPr/>
          <a:lstStyle/>
          <a:p>
            <a:pPr>
              <a:lnSpc>
                <a:spcPct val="110000"/>
              </a:lnSpc>
            </a:pPr>
            <a:r>
              <a:rPr lang="zh-CN" altLang="en-US" sz="2200" dirty="0">
                <a:solidFill>
                  <a:srgbClr val="C00000"/>
                </a:solidFill>
                <a:latin typeface="微软雅黑" panose="020B0503020204020204" pitchFamily="34" charset="-122"/>
                <a:ea typeface="微软雅黑" panose="020B0503020204020204" pitchFamily="34" charset="-122"/>
              </a:rPr>
              <a:t>整合营销沟通（</a:t>
            </a:r>
            <a:r>
              <a:rPr lang="en-US" altLang="zh-CN" sz="2200" dirty="0">
                <a:solidFill>
                  <a:srgbClr val="C00000"/>
                </a:solidFill>
                <a:latin typeface="微软雅黑" panose="020B0503020204020204" pitchFamily="34" charset="-122"/>
                <a:ea typeface="微软雅黑" panose="020B0503020204020204" pitchFamily="34" charset="-122"/>
              </a:rPr>
              <a:t>integrated marketing communications</a:t>
            </a:r>
            <a:r>
              <a:rPr lang="zh-CN" altLang="en-US" sz="2200" dirty="0">
                <a:solidFill>
                  <a:srgbClr val="C00000"/>
                </a:solidFill>
                <a:latin typeface="微软雅黑" panose="020B0503020204020204" pitchFamily="34" charset="-122"/>
                <a:ea typeface="微软雅黑" panose="020B0503020204020204" pitchFamily="34" charset="-122"/>
              </a:rPr>
              <a:t>）</a:t>
            </a:r>
            <a:r>
              <a:rPr lang="zh-CN" altLang="en-US" sz="2200" dirty="0">
                <a:solidFill>
                  <a:schemeClr val="tx1">
                    <a:lumMod val="50000"/>
                  </a:schemeClr>
                </a:solidFill>
                <a:latin typeface="微软雅黑" panose="020B0503020204020204" pitchFamily="34" charset="-122"/>
                <a:ea typeface="微软雅黑" panose="020B0503020204020204" pitchFamily="34" charset="-122"/>
              </a:rPr>
              <a:t>，指公司整合各种沟通渠道，传播关于组织及其品牌的清晰、一致和有说服力的信息。</a:t>
            </a:r>
            <a:endParaRPr lang="en-US" altLang="zh-CN" sz="2200" dirty="0">
              <a:solidFill>
                <a:schemeClr val="tx1">
                  <a:lumMod val="50000"/>
                </a:schemeClr>
              </a:solidFill>
              <a:latin typeface="微软雅黑" panose="020B0503020204020204" pitchFamily="34" charset="-122"/>
              <a:ea typeface="微软雅黑" panose="020B0503020204020204" pitchFamily="34" charset="-122"/>
            </a:endParaRPr>
          </a:p>
          <a:p>
            <a:pPr>
              <a:lnSpc>
                <a:spcPct val="110000"/>
              </a:lnSpc>
            </a:pP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pP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pP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pP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pP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pPr>
            <a:endParaRPr lang="en-US" altLang="zh-CN" sz="2200" dirty="0">
              <a:solidFill>
                <a:srgbClr val="C00000"/>
              </a:solidFill>
              <a:latin typeface="微软雅黑" panose="020B0503020204020204" pitchFamily="34" charset="-122"/>
              <a:ea typeface="微软雅黑" panose="020B0503020204020204" pitchFamily="34" charset="-122"/>
            </a:endParaRPr>
          </a:p>
          <a:p>
            <a:pPr>
              <a:lnSpc>
                <a:spcPct val="110000"/>
              </a:lnSpc>
            </a:pPr>
            <a:r>
              <a:rPr lang="zh-CN" altLang="en-US" sz="2200" dirty="0">
                <a:solidFill>
                  <a:srgbClr val="C00000"/>
                </a:solidFill>
                <a:latin typeface="微软雅黑" panose="020B0503020204020204" pitchFamily="34" charset="-122"/>
                <a:ea typeface="微软雅黑" panose="020B0503020204020204" pitchFamily="34" charset="-122"/>
              </a:rPr>
              <a:t>整合营销</a:t>
            </a:r>
            <a:r>
              <a:rPr lang="zh-CN" altLang="en-US" sz="2200" dirty="0">
                <a:latin typeface="微软雅黑" panose="020B0503020204020204" pitchFamily="34" charset="-122"/>
                <a:ea typeface="微软雅黑" panose="020B0503020204020204" pitchFamily="34" charset="-122"/>
              </a:rPr>
              <a:t>是以消费者为核心，综合营销过程中的各种利害关系体，整合各种营销工具，以统一的目标和统一的传播形象，传播一致的产品信息，从而使营销作用长期化、最大化。</a:t>
            </a:r>
          </a:p>
        </p:txBody>
      </p:sp>
      <p:sp>
        <p:nvSpPr>
          <p:cNvPr id="4" name="灯片编号占位符 3"/>
          <p:cNvSpPr>
            <a:spLocks noGrp="1"/>
          </p:cNvSpPr>
          <p:nvPr>
            <p:ph type="sldNum" sz="quarter" idx="10"/>
          </p:nvPr>
        </p:nvSpPr>
        <p:spPr/>
        <p:txBody>
          <a:bodyPr/>
          <a:lstStyle/>
          <a:p>
            <a:fld id="{B8C2C21C-02CB-4A21-90F4-85B2AD557670}" type="slidenum">
              <a:rPr lang="en-GB" altLang="en-GB" smtClean="0"/>
              <a:pPr/>
              <a:t>9</a:t>
            </a:fld>
            <a:endParaRPr lang="en-GB" altLang="en-GB"/>
          </a:p>
        </p:txBody>
      </p:sp>
      <p:sp>
        <p:nvSpPr>
          <p:cNvPr id="5" name="矩形 4"/>
          <p:cNvSpPr/>
          <p:nvPr/>
        </p:nvSpPr>
        <p:spPr bwMode="auto">
          <a:xfrm>
            <a:off x="2555776" y="2195338"/>
            <a:ext cx="1224136" cy="432048"/>
          </a:xfrm>
          <a:prstGeom prst="rec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广告</a:t>
            </a:r>
          </a:p>
        </p:txBody>
      </p:sp>
      <p:sp>
        <p:nvSpPr>
          <p:cNvPr id="6" name="矩形 5"/>
          <p:cNvSpPr/>
          <p:nvPr/>
        </p:nvSpPr>
        <p:spPr bwMode="auto">
          <a:xfrm>
            <a:off x="1475656" y="3225906"/>
            <a:ext cx="1224136" cy="432048"/>
          </a:xfrm>
          <a:prstGeom prst="rec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营业推广</a:t>
            </a:r>
          </a:p>
        </p:txBody>
      </p:sp>
      <p:sp>
        <p:nvSpPr>
          <p:cNvPr id="7" name="矩形 6"/>
          <p:cNvSpPr/>
          <p:nvPr/>
        </p:nvSpPr>
        <p:spPr bwMode="auto">
          <a:xfrm>
            <a:off x="3845426" y="4349684"/>
            <a:ext cx="1224136" cy="432048"/>
          </a:xfrm>
          <a:prstGeom prst="rec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直复营销</a:t>
            </a:r>
          </a:p>
        </p:txBody>
      </p:sp>
      <p:sp>
        <p:nvSpPr>
          <p:cNvPr id="8" name="矩形 7"/>
          <p:cNvSpPr/>
          <p:nvPr/>
        </p:nvSpPr>
        <p:spPr bwMode="auto">
          <a:xfrm>
            <a:off x="5987960" y="3167158"/>
            <a:ext cx="1224136" cy="432048"/>
          </a:xfrm>
          <a:prstGeom prst="rec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公共关系</a:t>
            </a:r>
          </a:p>
        </p:txBody>
      </p:sp>
      <p:sp>
        <p:nvSpPr>
          <p:cNvPr id="9" name="矩形 8"/>
          <p:cNvSpPr/>
          <p:nvPr/>
        </p:nvSpPr>
        <p:spPr bwMode="auto">
          <a:xfrm>
            <a:off x="4745832" y="2195338"/>
            <a:ext cx="1224136" cy="432048"/>
          </a:xfrm>
          <a:prstGeom prst="rect">
            <a:avLst/>
          </a:prstGeom>
          <a:solidFill>
            <a:srgbClr val="FFFF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人员推销</a:t>
            </a:r>
          </a:p>
        </p:txBody>
      </p:sp>
      <p:sp>
        <p:nvSpPr>
          <p:cNvPr id="10" name="矩形 9"/>
          <p:cNvSpPr/>
          <p:nvPr/>
        </p:nvSpPr>
        <p:spPr bwMode="auto">
          <a:xfrm>
            <a:off x="3775314" y="3142197"/>
            <a:ext cx="1294248" cy="784860"/>
          </a:xfrm>
          <a:prstGeom prst="rect">
            <a:avLst/>
          </a:prstGeom>
          <a:solidFill>
            <a:srgbClr val="FFC000"/>
          </a:solidFill>
          <a:ln w="6350" cap="flat" cmpd="sng" algn="ctr">
            <a:noFill/>
            <a:prstDash val="solid"/>
            <a:round/>
            <a:headEnd type="none" w="med" len="med"/>
            <a:tailEnd type="none" w="med" len="med"/>
          </a:ln>
          <a:effectLst>
            <a:outerShdw dist="17961" dir="2700000" algn="ctr" rotWithShape="0">
              <a:srgbClr val="808080"/>
            </a:outerShdw>
          </a:effectLst>
        </p:spPr>
        <p:txBody>
          <a:bodyPr vert="horz" wrap="none" lIns="91440" tIns="91440" rIns="91440" bIns="9144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促销工具</a:t>
            </a:r>
            <a:endParaRPr kumimoji="0" lang="en-US" altLang="zh-CN" sz="2000" b="0" i="0" u="none" strike="noStrike" cap="none" normalizeH="0" baseline="0" dirty="0">
              <a:ln>
                <a:noFill/>
              </a:ln>
              <a:solidFill>
                <a:schemeClr val="tx1"/>
              </a:solidFill>
              <a:effectLst/>
              <a:latin typeface="Verdana" pitchFamily="34" charset="0"/>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zh-CN" altLang="en-US" sz="2000" b="0" i="0" u="none" strike="noStrike" cap="none" normalizeH="0" baseline="0" dirty="0">
                <a:ln>
                  <a:noFill/>
                </a:ln>
                <a:solidFill>
                  <a:schemeClr val="tx1"/>
                </a:solidFill>
                <a:effectLst/>
                <a:latin typeface="Verdana" pitchFamily="34" charset="0"/>
              </a:rPr>
              <a:t>组合</a:t>
            </a:r>
          </a:p>
        </p:txBody>
      </p:sp>
      <p:cxnSp>
        <p:nvCxnSpPr>
          <p:cNvPr id="14" name="直接箭头连接符 13"/>
          <p:cNvCxnSpPr/>
          <p:nvPr/>
        </p:nvCxnSpPr>
        <p:spPr bwMode="auto">
          <a:xfrm>
            <a:off x="2189755" y="3736557"/>
            <a:ext cx="1525479" cy="784860"/>
          </a:xfrm>
          <a:prstGeom prst="straightConnector1">
            <a:avLst/>
          </a:prstGeom>
          <a:solidFill>
            <a:schemeClr val="bg1"/>
          </a:solidFill>
          <a:ln w="6350" cap="flat" cmpd="sng" algn="ctr">
            <a:solidFill>
              <a:srgbClr val="FFC000"/>
            </a:solidFill>
            <a:prstDash val="solid"/>
            <a:round/>
            <a:headEnd type="triangle"/>
            <a:tailEnd type="triangle"/>
          </a:ln>
          <a:effectLst>
            <a:outerShdw dist="17961" dir="2700000" algn="ctr" rotWithShape="0">
              <a:srgbClr val="808080"/>
            </a:outerShdw>
          </a:effectLst>
        </p:spPr>
      </p:cxnSp>
      <p:cxnSp>
        <p:nvCxnSpPr>
          <p:cNvPr id="15" name="直接箭头连接符 14"/>
          <p:cNvCxnSpPr/>
          <p:nvPr/>
        </p:nvCxnSpPr>
        <p:spPr bwMode="auto">
          <a:xfrm flipV="1">
            <a:off x="5199754" y="3657954"/>
            <a:ext cx="1400274" cy="907755"/>
          </a:xfrm>
          <a:prstGeom prst="straightConnector1">
            <a:avLst/>
          </a:prstGeom>
          <a:solidFill>
            <a:schemeClr val="bg1"/>
          </a:solidFill>
          <a:ln w="6350" cap="flat" cmpd="sng" algn="ctr">
            <a:solidFill>
              <a:srgbClr val="FFC000"/>
            </a:solidFill>
            <a:prstDash val="solid"/>
            <a:round/>
            <a:headEnd type="triangle"/>
            <a:tailEnd type="triangle"/>
          </a:ln>
          <a:effectLst>
            <a:outerShdw dist="17961" dir="2700000" algn="ctr" rotWithShape="0">
              <a:srgbClr val="808080"/>
            </a:outerShdw>
          </a:effectLst>
        </p:spPr>
      </p:cxnSp>
      <p:cxnSp>
        <p:nvCxnSpPr>
          <p:cNvPr id="17" name="直接箭头连接符 16"/>
          <p:cNvCxnSpPr/>
          <p:nvPr/>
        </p:nvCxnSpPr>
        <p:spPr bwMode="auto">
          <a:xfrm flipV="1">
            <a:off x="2087724" y="2673614"/>
            <a:ext cx="972108" cy="491154"/>
          </a:xfrm>
          <a:prstGeom prst="straightConnector1">
            <a:avLst/>
          </a:prstGeom>
          <a:solidFill>
            <a:schemeClr val="bg1"/>
          </a:solidFill>
          <a:ln w="6350" cap="flat" cmpd="sng" algn="ctr">
            <a:solidFill>
              <a:srgbClr val="FFC000"/>
            </a:solidFill>
            <a:prstDash val="solid"/>
            <a:round/>
            <a:headEnd type="triangle"/>
            <a:tailEnd type="triangle"/>
          </a:ln>
          <a:effectLst>
            <a:outerShdw dist="17961" dir="2700000" algn="ctr" rotWithShape="0">
              <a:srgbClr val="808080"/>
            </a:outerShdw>
          </a:effectLst>
        </p:spPr>
      </p:cxnSp>
      <p:cxnSp>
        <p:nvCxnSpPr>
          <p:cNvPr id="21" name="直接箭头连接符 20"/>
          <p:cNvCxnSpPr/>
          <p:nvPr/>
        </p:nvCxnSpPr>
        <p:spPr bwMode="auto">
          <a:xfrm>
            <a:off x="3794958" y="2402985"/>
            <a:ext cx="905840" cy="8377"/>
          </a:xfrm>
          <a:prstGeom prst="straightConnector1">
            <a:avLst/>
          </a:prstGeom>
          <a:solidFill>
            <a:schemeClr val="bg1"/>
          </a:solidFill>
          <a:ln w="6350" cap="flat" cmpd="sng" algn="ctr">
            <a:solidFill>
              <a:srgbClr val="FFC000"/>
            </a:solidFill>
            <a:prstDash val="solid"/>
            <a:round/>
            <a:headEnd type="triangle"/>
            <a:tailEnd type="triangle"/>
          </a:ln>
          <a:effectLst>
            <a:outerShdw dist="17961" dir="2700000" algn="ctr" rotWithShape="0">
              <a:srgbClr val="808080"/>
            </a:outerShdw>
          </a:effectLst>
        </p:spPr>
      </p:cxnSp>
      <p:cxnSp>
        <p:nvCxnSpPr>
          <p:cNvPr id="24" name="直接箭头连接符 23"/>
          <p:cNvCxnSpPr/>
          <p:nvPr/>
        </p:nvCxnSpPr>
        <p:spPr bwMode="auto">
          <a:xfrm flipH="1" flipV="1">
            <a:off x="5492731" y="2673614"/>
            <a:ext cx="1095493" cy="412782"/>
          </a:xfrm>
          <a:prstGeom prst="straightConnector1">
            <a:avLst/>
          </a:prstGeom>
          <a:solidFill>
            <a:schemeClr val="bg1"/>
          </a:solidFill>
          <a:ln w="6350" cap="flat" cmpd="sng" algn="ctr">
            <a:solidFill>
              <a:srgbClr val="FFC000"/>
            </a:solidFill>
            <a:prstDash val="solid"/>
            <a:round/>
            <a:headEnd type="triangle"/>
            <a:tailEnd type="triangle"/>
          </a:ln>
          <a:effectLst>
            <a:outerShdw dist="17961" dir="2700000" algn="ctr" rotWithShape="0">
              <a:srgbClr val="808080"/>
            </a:outerShdw>
          </a:effectLst>
        </p:spPr>
      </p:cxnSp>
    </p:spTree>
    <p:extLst>
      <p:ext uri="{BB962C8B-B14F-4D97-AF65-F5344CB8AC3E}">
        <p14:creationId xmlns:p14="http://schemas.microsoft.com/office/powerpoint/2010/main" val="2837968632"/>
      </p:ext>
    </p:extLst>
  </p:cSld>
  <p:clrMapOvr>
    <a:masterClrMapping/>
  </p:clrMapOvr>
</p:sld>
</file>

<file path=ppt/theme/theme1.xml><?xml version="1.0" encoding="utf-8"?>
<a:theme xmlns:a="http://schemas.openxmlformats.org/drawingml/2006/main" name="blank">
  <a:themeElements>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fontScheme name="SYSWIN-严谨">
      <a:majorFont>
        <a:latin typeface="Times New Roman"/>
        <a:ea typeface="华文中宋"/>
        <a:cs typeface=""/>
      </a:majorFont>
      <a:minorFont>
        <a:latin typeface="Times New Roman"/>
        <a:ea typeface="华文中宋"/>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bg1"/>
        </a:solidFill>
        <a:ln w="6350" cap="flat" cmpd="sng" algn="ctr">
          <a:noFill/>
          <a:prstDash val="solid"/>
          <a:round/>
          <a:headEnd type="none" w="med" len="med"/>
          <a:tailEnd type="none" w="med" len="med"/>
        </a:ln>
        <a:effectLst>
          <a:outerShdw dist="17961" dir="2700000" algn="ctr" rotWithShape="0">
            <a:srgbClr val="808080"/>
          </a:outerShdw>
        </a:effectLst>
      </a:spPr>
      <a:bodyPr vert="horz" wrap="none" lIns="91440" tIns="91440" rIns="91440" bIns="9144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Tx/>
          <a:buNone/>
          <a:tabLst/>
          <a:defRPr kumimoji="0" lang="nl-NL" sz="12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blank 1">
        <a:dk1>
          <a:srgbClr val="091D5D"/>
        </a:dk1>
        <a:lt1>
          <a:srgbClr val="DDD2B5"/>
        </a:lt1>
        <a:dk2>
          <a:srgbClr val="A13D3A"/>
        </a:dk2>
        <a:lt2>
          <a:srgbClr val="9CD100"/>
        </a:lt2>
        <a:accent1>
          <a:srgbClr val="9773AE"/>
        </a:accent1>
        <a:accent2>
          <a:srgbClr val="DC8240"/>
        </a:accent2>
        <a:accent3>
          <a:srgbClr val="EBE5D7"/>
        </a:accent3>
        <a:accent4>
          <a:srgbClr val="06174E"/>
        </a:accent4>
        <a:accent5>
          <a:srgbClr val="C9BCD3"/>
        </a:accent5>
        <a:accent6>
          <a:srgbClr val="C77539"/>
        </a:accent6>
        <a:hlink>
          <a:srgbClr val="577D3D"/>
        </a:hlink>
        <a:folHlink>
          <a:srgbClr val="549CB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1408</TotalTime>
  <Words>2648</Words>
  <Application>Microsoft Office PowerPoint</Application>
  <PresentationFormat>全屏显示(4:3)</PresentationFormat>
  <Paragraphs>326</Paragraphs>
  <Slides>38</Slides>
  <Notes>2</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6" baseType="lpstr">
      <vt:lpstr>Monotype Sorts</vt:lpstr>
      <vt:lpstr>方正大标宋简体</vt:lpstr>
      <vt:lpstr>方正大黑简体</vt:lpstr>
      <vt:lpstr>华文细黑</vt:lpstr>
      <vt:lpstr>华文中宋</vt:lpstr>
      <vt:lpstr>微软雅黑</vt:lpstr>
      <vt:lpstr>Arial</vt:lpstr>
      <vt:lpstr>Baskerville Old Face</vt:lpstr>
      <vt:lpstr>Bauhaus 93</vt:lpstr>
      <vt:lpstr>Bell MT</vt:lpstr>
      <vt:lpstr>Bodoni MT Black</vt:lpstr>
      <vt:lpstr>Calibri</vt:lpstr>
      <vt:lpstr>Impact</vt:lpstr>
      <vt:lpstr>Times New Roman</vt:lpstr>
      <vt:lpstr>Verdana</vt:lpstr>
      <vt:lpstr>Wingdings</vt:lpstr>
      <vt:lpstr>blank</vt:lpstr>
      <vt:lpstr>剪辑</vt:lpstr>
      <vt:lpstr>10.1  促销策略概述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10.3  广告</vt:lpstr>
      <vt:lpstr>PowerPoint 演示文稿</vt:lpstr>
      <vt:lpstr>产品生命周期与广告费用支出的相关关系</vt:lpstr>
      <vt:lpstr>PowerPoint 演示文稿</vt:lpstr>
      <vt:lpstr>PowerPoint 演示文稿</vt:lpstr>
      <vt:lpstr>PowerPoint 演示文稿</vt:lpstr>
      <vt:lpstr>PowerPoint 演示文稿</vt:lpstr>
      <vt:lpstr>PowerPoint 演示文稿</vt:lpstr>
      <vt:lpstr>PowerPoint 演示文稿</vt:lpstr>
      <vt:lpstr>10.4  公共关系</vt:lpstr>
      <vt:lpstr>PowerPoint 演示文稿</vt:lpstr>
      <vt:lpstr>PowerPoint 演示文稿</vt:lpstr>
      <vt:lpstr>PowerPoint 演示文稿</vt:lpstr>
      <vt:lpstr>事件营销 </vt:lpstr>
      <vt:lpstr>PowerPoint 演示文稿</vt:lpstr>
      <vt:lpstr>PowerPoint 演示文稿</vt:lpstr>
      <vt:lpstr>事件营销的切入点</vt:lpstr>
      <vt:lpstr>PowerPoint 演示文稿</vt:lpstr>
      <vt:lpstr>10.5  营业推广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lilei</dc:creator>
  <cp:lastModifiedBy>li lei</cp:lastModifiedBy>
  <cp:revision>229</cp:revision>
  <dcterms:created xsi:type="dcterms:W3CDTF">2018-03-08T02:05:52Z</dcterms:created>
  <dcterms:modified xsi:type="dcterms:W3CDTF">2022-04-13T01:52:37Z</dcterms:modified>
</cp:coreProperties>
</file>